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30" r:id="rId2"/>
  </p:sldMasterIdLst>
  <p:notesMasterIdLst>
    <p:notesMasterId r:id="rId89"/>
  </p:notesMasterIdLst>
  <p:sldIdLst>
    <p:sldId id="1369" r:id="rId3"/>
    <p:sldId id="834" r:id="rId4"/>
    <p:sldId id="740" r:id="rId5"/>
    <p:sldId id="741" r:id="rId6"/>
    <p:sldId id="833" r:id="rId7"/>
    <p:sldId id="749" r:id="rId8"/>
    <p:sldId id="1376" r:id="rId9"/>
    <p:sldId id="742" r:id="rId10"/>
    <p:sldId id="743" r:id="rId11"/>
    <p:sldId id="1379" r:id="rId12"/>
    <p:sldId id="1380" r:id="rId13"/>
    <p:sldId id="800" r:id="rId14"/>
    <p:sldId id="802" r:id="rId15"/>
    <p:sldId id="801" r:id="rId16"/>
    <p:sldId id="750" r:id="rId17"/>
    <p:sldId id="805" r:id="rId18"/>
    <p:sldId id="808" r:id="rId19"/>
    <p:sldId id="809" r:id="rId20"/>
    <p:sldId id="810" r:id="rId21"/>
    <p:sldId id="811" r:id="rId22"/>
    <p:sldId id="807" r:id="rId23"/>
    <p:sldId id="778" r:id="rId24"/>
    <p:sldId id="779" r:id="rId25"/>
    <p:sldId id="791" r:id="rId26"/>
    <p:sldId id="794" r:id="rId27"/>
    <p:sldId id="795" r:id="rId28"/>
    <p:sldId id="796" r:id="rId29"/>
    <p:sldId id="797" r:id="rId30"/>
    <p:sldId id="798" r:id="rId31"/>
    <p:sldId id="785" r:id="rId32"/>
    <p:sldId id="804" r:id="rId33"/>
    <p:sldId id="803" r:id="rId34"/>
    <p:sldId id="788" r:id="rId35"/>
    <p:sldId id="799" r:id="rId36"/>
    <p:sldId id="789" r:id="rId37"/>
    <p:sldId id="756" r:id="rId38"/>
    <p:sldId id="757" r:id="rId39"/>
    <p:sldId id="753" r:id="rId40"/>
    <p:sldId id="759" r:id="rId41"/>
    <p:sldId id="754" r:id="rId42"/>
    <p:sldId id="758" r:id="rId43"/>
    <p:sldId id="760" r:id="rId44"/>
    <p:sldId id="766" r:id="rId45"/>
    <p:sldId id="768" r:id="rId46"/>
    <p:sldId id="762" r:id="rId47"/>
    <p:sldId id="763" r:id="rId48"/>
    <p:sldId id="723" r:id="rId49"/>
    <p:sldId id="761" r:id="rId50"/>
    <p:sldId id="1378" r:id="rId51"/>
    <p:sldId id="744" r:id="rId52"/>
    <p:sldId id="745" r:id="rId53"/>
    <p:sldId id="771" r:id="rId54"/>
    <p:sldId id="772" r:id="rId55"/>
    <p:sldId id="806" r:id="rId56"/>
    <p:sldId id="774" r:id="rId57"/>
    <p:sldId id="775" r:id="rId58"/>
    <p:sldId id="813" r:id="rId59"/>
    <p:sldId id="814" r:id="rId60"/>
    <p:sldId id="1377" r:id="rId61"/>
    <p:sldId id="835" r:id="rId62"/>
    <p:sldId id="755" r:id="rId63"/>
    <p:sldId id="815" r:id="rId64"/>
    <p:sldId id="816" r:id="rId65"/>
    <p:sldId id="817" r:id="rId66"/>
    <p:sldId id="818" r:id="rId67"/>
    <p:sldId id="823" r:id="rId68"/>
    <p:sldId id="822" r:id="rId69"/>
    <p:sldId id="820" r:id="rId70"/>
    <p:sldId id="728" r:id="rId71"/>
    <p:sldId id="1372" r:id="rId72"/>
    <p:sldId id="1373" r:id="rId73"/>
    <p:sldId id="1374" r:id="rId74"/>
    <p:sldId id="824" r:id="rId75"/>
    <p:sldId id="829" r:id="rId76"/>
    <p:sldId id="830" r:id="rId77"/>
    <p:sldId id="827" r:id="rId78"/>
    <p:sldId id="831" r:id="rId79"/>
    <p:sldId id="832" r:id="rId80"/>
    <p:sldId id="825" r:id="rId81"/>
    <p:sldId id="1370" r:id="rId82"/>
    <p:sldId id="1381" r:id="rId83"/>
    <p:sldId id="1383" r:id="rId84"/>
    <p:sldId id="1384" r:id="rId85"/>
    <p:sldId id="1382" r:id="rId86"/>
    <p:sldId id="1375" r:id="rId87"/>
    <p:sldId id="1371" r:id="rId8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C00"/>
    <a:srgbClr val="BBE0E3"/>
    <a:srgbClr val="ECD63F"/>
    <a:srgbClr val="F6D5A8"/>
    <a:srgbClr val="FF0000"/>
    <a:srgbClr val="000D26"/>
    <a:srgbClr val="D5C139"/>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94660"/>
  </p:normalViewPr>
  <p:slideViewPr>
    <p:cSldViewPr>
      <p:cViewPr varScale="1">
        <p:scale>
          <a:sx n="70" d="100"/>
          <a:sy n="70" d="100"/>
        </p:scale>
        <p:origin x="1143" y="33"/>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50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10/13/2025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2825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18869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137900C-FA14-4CF8-B5B8-DB753F4C6AB5}" type="slidenum">
              <a:rPr lang="en-US" altLang="en-US" sz="1200" b="0"/>
              <a:pPr eaLnBrk="1" hangingPunct="1"/>
              <a:t>45</a:t>
            </a:fld>
            <a:endParaRPr lang="en-US" altLang="en-US" sz="1200" b="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5058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B80ADB-6E9C-40AE-B158-1E0577B341B3}" type="slidenum">
              <a:rPr lang="en-US" altLang="en-US" sz="1200" b="0"/>
              <a:pPr eaLnBrk="1" hangingPunct="1"/>
              <a:t>46</a:t>
            </a:fld>
            <a:endParaRPr lang="en-US" altLang="en-US" sz="1200" b="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1859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CED6B4F-7539-4210-B0FF-8BD84F1271A4}" type="slidenum">
              <a:rPr lang="en-US" smtClean="0"/>
              <a:pPr/>
              <a:t>48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45203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C6953-9AD3-44C6-A0AE-8CEE9BD7D6B2}" type="slidenum">
              <a:rPr lang="en-US" altLang="en-US"/>
              <a:pPr/>
              <a:t>74</a:t>
            </a:fld>
            <a:endParaRPr lang="en-US" alt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044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B2B8E-C326-4B2B-BA48-B5BD4CED8682}" type="slidenum">
              <a:rPr lang="en-US" altLang="en-US"/>
              <a:pPr/>
              <a:t>75</a:t>
            </a:fld>
            <a:endParaRPr lang="en-US" alt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150825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3DC634C-875C-48A1-880A-C0045C31B29D}" type="slidenum">
              <a:rPr lang="en-US" altLang="en-US" sz="1200" b="0"/>
              <a:pPr eaLnBrk="1" hangingPunct="1"/>
              <a:t>76</a:t>
            </a:fld>
            <a:endParaRPr lang="en-US" altLang="en-US" sz="1200" b="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061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BC782-4282-49D8-A8D4-FFDCD843705C}" type="slidenum">
              <a:rPr lang="en-US" altLang="en-US"/>
              <a:pPr/>
              <a:t>77</a:t>
            </a:fld>
            <a:endParaRPr lang="en-US" altLang="en-US"/>
          </a:p>
        </p:txBody>
      </p:sp>
      <p:sp>
        <p:nvSpPr>
          <p:cNvPr id="1273858" name="Rectangle 2"/>
          <p:cNvSpPr>
            <a:spLocks noGrp="1" noRot="1" noChangeAspect="1" noChangeArrowheads="1" noTextEdit="1"/>
          </p:cNvSpPr>
          <p:nvPr>
            <p:ph type="sldImg"/>
          </p:nvPr>
        </p:nvSpPr>
        <p:spPr>
          <a:ln/>
        </p:spPr>
      </p:sp>
      <p:sp>
        <p:nvSpPr>
          <p:cNvPr id="1273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8891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0855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1895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1172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8648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2577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1734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55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8ABF833-872B-4EF7-A959-302E96ECED55}" type="slidenum">
              <a:rPr lang="en-US" smtClean="0"/>
              <a:pPr/>
              <a:t>39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46146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46788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29157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188810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032021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586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640422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812410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43848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272"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273"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358653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1936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9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9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326393063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ncor.us/oic2007"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ceur-ws.org/Vol-1515/regular10.pdf" TargetMode="External"/><Relationship Id="rId2" Type="http://schemas.openxmlformats.org/officeDocument/2006/relationships/hyperlink" Target="https://www.ncbi.nlm.nih.gov/pmc/articles/PMC3041577/"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spcBef>
                <a:spcPts val="1200"/>
              </a:spcBef>
            </a:pPr>
            <a:r>
              <a:rPr lang="en-US" sz="2400" dirty="0"/>
              <a:t>BMI508 – Fall 2025</a:t>
            </a:r>
            <a:br>
              <a:rPr lang="en-US" sz="2400" dirty="0"/>
            </a:br>
            <a:r>
              <a:rPr lang="en-US" sz="2400" dirty="0"/>
              <a:t>Introduction to Biomedical Ontology</a:t>
            </a:r>
            <a:br>
              <a:rPr lang="en-US" sz="4400" dirty="0"/>
            </a:br>
            <a:br>
              <a:rPr lang="en-US" sz="1600" dirty="0"/>
            </a:br>
            <a:r>
              <a:rPr lang="en-US" sz="3200" dirty="0"/>
              <a:t>Class 7 – Oct 8, 2025</a:t>
            </a:r>
            <a:br>
              <a:rPr lang="en-US" sz="9600" dirty="0"/>
            </a:br>
            <a:r>
              <a:rPr lang="en-US" dirty="0"/>
              <a:t>Using Referent Tracking for </a:t>
            </a:r>
            <a:br>
              <a:rPr lang="en-US" dirty="0"/>
            </a:br>
            <a:r>
              <a:rPr lang="en-US" dirty="0"/>
              <a:t>ontology development </a:t>
            </a:r>
            <a:br>
              <a:rPr lang="en-US" dirty="0"/>
            </a:b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p:txBody>
          <a:bodyPr/>
          <a:lstStyle/>
          <a:p>
            <a:r>
              <a:rPr lang="en-US" dirty="0"/>
              <a:t>Universals versus particulars</a:t>
            </a:r>
            <a:br>
              <a:rPr lang="en-US" dirty="0"/>
            </a:br>
            <a:r>
              <a:rPr lang="en-US" altLang="en-US" sz="2400" kern="1200" dirty="0">
                <a:solidFill>
                  <a:srgbClr val="FFFFFF"/>
                </a:solidFill>
                <a:latin typeface="Times New Roman" panose="02020603050405020304" pitchFamily="18" charset="0"/>
              </a:rPr>
              <a:t>every </a:t>
            </a:r>
            <a:r>
              <a:rPr lang="en-US" altLang="en-US" sz="2400" kern="1200" dirty="0">
                <a:solidFill>
                  <a:srgbClr val="BBE0E3">
                    <a:lumMod val="75000"/>
                  </a:srgbClr>
                </a:solidFill>
                <a:latin typeface="Times New Roman" panose="02020603050405020304" pitchFamily="18" charset="0"/>
              </a:rPr>
              <a:t>particular</a:t>
            </a:r>
            <a:r>
              <a:rPr lang="en-US" altLang="en-US" sz="2400" kern="1200" dirty="0">
                <a:solidFill>
                  <a:srgbClr val="FFFFFF"/>
                </a:solidFill>
                <a:latin typeface="Times New Roman" panose="02020603050405020304" pitchFamily="18" charset="0"/>
              </a:rPr>
              <a:t> is an instance of at least one </a:t>
            </a:r>
            <a:r>
              <a:rPr lang="en-US" altLang="en-US" sz="2400" kern="1200" dirty="0">
                <a:solidFill>
                  <a:srgbClr val="FFFF00"/>
                </a:solidFill>
                <a:latin typeface="Times New Roman" panose="02020603050405020304" pitchFamily="18" charset="0"/>
              </a:rPr>
              <a:t>universal</a:t>
            </a:r>
            <a:br>
              <a:rPr lang="en-US" altLang="en-US" kern="1200" dirty="0">
                <a:solidFill>
                  <a:srgbClr val="FFFF00"/>
                </a:solidFill>
                <a:latin typeface="Times New Roman" panose="02020603050405020304" pitchFamily="18" charset="0"/>
              </a:rPr>
            </a:br>
            <a:endParaRPr lang="en-US" altLang="en-US" dirty="0"/>
          </a:p>
        </p:txBody>
      </p:sp>
      <p:sp>
        <p:nvSpPr>
          <p:cNvPr id="75781" name="AutoShape 5"/>
          <p:cNvSpPr>
            <a:spLocks noChangeArrowheads="1"/>
          </p:cNvSpPr>
          <p:nvPr/>
        </p:nvSpPr>
        <p:spPr bwMode="auto">
          <a:xfrm>
            <a:off x="3337482" y="2463800"/>
            <a:ext cx="2850039"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some universal</a:t>
            </a:r>
          </a:p>
        </p:txBody>
      </p:sp>
      <p:sp>
        <p:nvSpPr>
          <p:cNvPr id="75784"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75785" name="Group 9"/>
          <p:cNvGrpSpPr>
            <a:grpSpLocks/>
          </p:cNvGrpSpPr>
          <p:nvPr/>
        </p:nvGrpSpPr>
        <p:grpSpPr bwMode="auto">
          <a:xfrm>
            <a:off x="228600" y="4444999"/>
            <a:ext cx="2362200" cy="2032001"/>
            <a:chOff x="144" y="3120"/>
            <a:chExt cx="814" cy="2111"/>
          </a:xfrm>
        </p:grpSpPr>
        <p:sp>
          <p:nvSpPr>
            <p:cNvPr id="75788" name="Text Box 10"/>
            <p:cNvSpPr txBox="1">
              <a:spLocks noChangeArrowheads="1"/>
            </p:cNvSpPr>
            <p:nvPr/>
          </p:nvSpPr>
          <p:spPr bwMode="auto">
            <a:xfrm>
              <a:off x="144" y="3312"/>
              <a:ext cx="814"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entities on either site cannot ‘cross’ this boundary</a:t>
              </a:r>
            </a:p>
          </p:txBody>
        </p:sp>
        <p:sp>
          <p:nvSpPr>
            <p:cNvPr id="75789" name="Line 11"/>
            <p:cNvSpPr>
              <a:spLocks noChangeShapeType="1"/>
            </p:cNvSpPr>
            <p:nvPr/>
          </p:nvSpPr>
          <p:spPr bwMode="auto">
            <a:xfrm flipV="1">
              <a:off x="624" y="3120"/>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1949708" name="Text Box 12"/>
          <p:cNvSpPr txBox="1">
            <a:spLocks noChangeArrowheads="1"/>
          </p:cNvSpPr>
          <p:nvPr/>
        </p:nvSpPr>
        <p:spPr bwMode="auto">
          <a:xfrm>
            <a:off x="6705600" y="4790470"/>
            <a:ext cx="21351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every </a:t>
            </a:r>
            <a:r>
              <a:rPr kumimoji="0" lang="en-US" altLang="en-US" sz="2400" b="0" i="0" u="none" strike="noStrike" kern="1200" cap="none" spc="0" normalizeH="0" baseline="0" noProof="0" dirty="0">
                <a:ln>
                  <a:noFill/>
                </a:ln>
                <a:solidFill>
                  <a:srgbClr val="BBE0E3">
                    <a:lumMod val="75000"/>
                  </a:srgbClr>
                </a:solidFill>
                <a:effectLst/>
                <a:uLnTx/>
                <a:uFillTx/>
                <a:latin typeface="Times New Roman" panose="02020603050405020304" pitchFamily="18" charset="0"/>
                <a:ea typeface="+mn-ea"/>
                <a:cs typeface="+mn-cs"/>
              </a:rPr>
              <a:t>particular</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is an instance of at least one </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universal</a:t>
            </a:r>
          </a:p>
        </p:txBody>
      </p:sp>
      <p:sp>
        <p:nvSpPr>
          <p:cNvPr id="75780" name="Text Box 4"/>
          <p:cNvSpPr txBox="1">
            <a:spLocks noChangeArrowheads="1"/>
          </p:cNvSpPr>
          <p:nvPr/>
        </p:nvSpPr>
        <p:spPr bwMode="auto">
          <a:xfrm>
            <a:off x="3294063" y="5511800"/>
            <a:ext cx="2936875" cy="588963"/>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some particular</a:t>
            </a:r>
          </a:p>
        </p:txBody>
      </p:sp>
      <p:grpSp>
        <p:nvGrpSpPr>
          <p:cNvPr id="4" name="Group 3"/>
          <p:cNvGrpSpPr/>
          <p:nvPr/>
        </p:nvGrpSpPr>
        <p:grpSpPr>
          <a:xfrm>
            <a:off x="4745710" y="3110786"/>
            <a:ext cx="1633782" cy="2401014"/>
            <a:chOff x="4745710" y="3110786"/>
            <a:chExt cx="1633782" cy="2401014"/>
          </a:xfrm>
        </p:grpSpPr>
        <p:sp>
          <p:nvSpPr>
            <p:cNvPr id="75782" name="Text Box 6"/>
            <p:cNvSpPr txBox="1">
              <a:spLocks noChangeArrowheads="1"/>
            </p:cNvSpPr>
            <p:nvPr/>
          </p:nvSpPr>
          <p:spPr bwMode="auto">
            <a:xfrm>
              <a:off x="4745710" y="4064000"/>
              <a:ext cx="1633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instanceOf</a:t>
              </a:r>
              <a:r>
                <a:rPr kumimoji="0" lang="en-US"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t</a:t>
              </a:r>
            </a:p>
          </p:txBody>
        </p:sp>
        <p:cxnSp>
          <p:nvCxnSpPr>
            <p:cNvPr id="75783" name="AutoShape 7"/>
            <p:cNvCxnSpPr>
              <a:cxnSpLocks noChangeShapeType="1"/>
              <a:stCxn id="75780" idx="0"/>
              <a:endCxn id="75781" idx="2"/>
            </p:cNvCxnSpPr>
            <p:nvPr/>
          </p:nvCxnSpPr>
          <p:spPr bwMode="auto">
            <a:xfrm flipV="1">
              <a:off x="4762501" y="3110786"/>
              <a:ext cx="0" cy="2401014"/>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2" name="Slide Number Placeholder 1"/>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4630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p:txBody>
          <a:bodyPr/>
          <a:lstStyle/>
          <a:p>
            <a:r>
              <a:rPr lang="en-US" dirty="0"/>
              <a:t>Universals versus particulars</a:t>
            </a:r>
            <a:br>
              <a:rPr lang="en-US" dirty="0"/>
            </a:br>
            <a:r>
              <a:rPr lang="en-US" altLang="en-US" sz="2400" kern="1200" dirty="0">
                <a:solidFill>
                  <a:srgbClr val="FFFFFF"/>
                </a:solidFill>
                <a:latin typeface="Times New Roman" panose="02020603050405020304" pitchFamily="18" charset="0"/>
              </a:rPr>
              <a:t>for every </a:t>
            </a:r>
            <a:r>
              <a:rPr lang="en-US" altLang="en-US" sz="2400" kern="1200" dirty="0">
                <a:solidFill>
                  <a:srgbClr val="FFFF00"/>
                </a:solidFill>
                <a:latin typeface="Times New Roman" panose="02020603050405020304" pitchFamily="18" charset="0"/>
              </a:rPr>
              <a:t>universal</a:t>
            </a:r>
            <a:r>
              <a:rPr lang="en-US" altLang="en-US" sz="2400" kern="1200" dirty="0">
                <a:solidFill>
                  <a:srgbClr val="FFFFFF"/>
                </a:solidFill>
                <a:latin typeface="Times New Roman" panose="02020603050405020304" pitchFamily="18" charset="0"/>
              </a:rPr>
              <a:t> there is or has been at least one </a:t>
            </a:r>
            <a:r>
              <a:rPr lang="en-US" altLang="en-US" sz="2400" kern="1200" dirty="0">
                <a:solidFill>
                  <a:srgbClr val="BBE0E3">
                    <a:lumMod val="75000"/>
                  </a:srgbClr>
                </a:solidFill>
                <a:latin typeface="Times New Roman" panose="02020603050405020304" pitchFamily="18" charset="0"/>
              </a:rPr>
              <a:t>instance</a:t>
            </a:r>
            <a:br>
              <a:rPr lang="en-US" altLang="en-US" kern="1200" dirty="0">
                <a:solidFill>
                  <a:srgbClr val="BBE0E3">
                    <a:lumMod val="75000"/>
                  </a:srgbClr>
                </a:solidFill>
                <a:latin typeface="Times New Roman" panose="02020603050405020304" pitchFamily="18" charset="0"/>
              </a:rPr>
            </a:br>
            <a:endParaRPr lang="en-US" altLang="en-US" dirty="0"/>
          </a:p>
        </p:txBody>
      </p:sp>
      <p:sp>
        <p:nvSpPr>
          <p:cNvPr id="75781" name="AutoShape 5"/>
          <p:cNvSpPr>
            <a:spLocks noChangeArrowheads="1"/>
          </p:cNvSpPr>
          <p:nvPr/>
        </p:nvSpPr>
        <p:spPr bwMode="auto">
          <a:xfrm>
            <a:off x="3337482" y="2463800"/>
            <a:ext cx="2850039"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some universal</a:t>
            </a:r>
          </a:p>
        </p:txBody>
      </p:sp>
      <p:sp>
        <p:nvSpPr>
          <p:cNvPr id="75784"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75785" name="Group 9"/>
          <p:cNvGrpSpPr>
            <a:grpSpLocks/>
          </p:cNvGrpSpPr>
          <p:nvPr/>
        </p:nvGrpSpPr>
        <p:grpSpPr bwMode="auto">
          <a:xfrm>
            <a:off x="228600" y="4444999"/>
            <a:ext cx="2362200" cy="2032001"/>
            <a:chOff x="144" y="3120"/>
            <a:chExt cx="814" cy="2111"/>
          </a:xfrm>
        </p:grpSpPr>
        <p:sp>
          <p:nvSpPr>
            <p:cNvPr id="75788" name="Text Box 10"/>
            <p:cNvSpPr txBox="1">
              <a:spLocks noChangeArrowheads="1"/>
            </p:cNvSpPr>
            <p:nvPr/>
          </p:nvSpPr>
          <p:spPr bwMode="auto">
            <a:xfrm>
              <a:off x="144" y="3312"/>
              <a:ext cx="814"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entities on either site cannot ‘cross’ this boundary</a:t>
              </a:r>
            </a:p>
          </p:txBody>
        </p:sp>
        <p:sp>
          <p:nvSpPr>
            <p:cNvPr id="75789" name="Line 11"/>
            <p:cNvSpPr>
              <a:spLocks noChangeShapeType="1"/>
            </p:cNvSpPr>
            <p:nvPr/>
          </p:nvSpPr>
          <p:spPr bwMode="auto">
            <a:xfrm flipV="1">
              <a:off x="624" y="3120"/>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1949708" name="Text Box 12"/>
          <p:cNvSpPr txBox="1">
            <a:spLocks noChangeArrowheads="1"/>
          </p:cNvSpPr>
          <p:nvPr/>
        </p:nvSpPr>
        <p:spPr bwMode="auto">
          <a:xfrm>
            <a:off x="6705600" y="4790470"/>
            <a:ext cx="21351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every </a:t>
            </a:r>
            <a:r>
              <a:rPr kumimoji="0" lang="en-US" altLang="en-US" sz="2400" b="0" i="0" u="none" strike="noStrike" kern="1200" cap="none" spc="0" normalizeH="0" baseline="0" noProof="0" dirty="0">
                <a:ln>
                  <a:noFill/>
                </a:ln>
                <a:solidFill>
                  <a:srgbClr val="BBE0E3">
                    <a:lumMod val="75000"/>
                  </a:srgbClr>
                </a:solidFill>
                <a:effectLst/>
                <a:uLnTx/>
                <a:uFillTx/>
                <a:latin typeface="Times New Roman" panose="02020603050405020304" pitchFamily="18" charset="0"/>
                <a:ea typeface="+mn-ea"/>
                <a:cs typeface="+mn-cs"/>
              </a:rPr>
              <a:t>particular</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is an instance of at least one </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universal</a:t>
            </a:r>
          </a:p>
        </p:txBody>
      </p:sp>
      <p:sp>
        <p:nvSpPr>
          <p:cNvPr id="75780" name="Text Box 4"/>
          <p:cNvSpPr txBox="1">
            <a:spLocks noChangeArrowheads="1"/>
          </p:cNvSpPr>
          <p:nvPr/>
        </p:nvSpPr>
        <p:spPr bwMode="auto">
          <a:xfrm>
            <a:off x="3294063" y="5511800"/>
            <a:ext cx="2936875" cy="588963"/>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some particular</a:t>
            </a:r>
          </a:p>
        </p:txBody>
      </p:sp>
      <p:grpSp>
        <p:nvGrpSpPr>
          <p:cNvPr id="4" name="Group 3"/>
          <p:cNvGrpSpPr/>
          <p:nvPr/>
        </p:nvGrpSpPr>
        <p:grpSpPr>
          <a:xfrm>
            <a:off x="4745710" y="3110786"/>
            <a:ext cx="1633782" cy="2401014"/>
            <a:chOff x="4745710" y="3110786"/>
            <a:chExt cx="1633782" cy="2401014"/>
          </a:xfrm>
        </p:grpSpPr>
        <p:sp>
          <p:nvSpPr>
            <p:cNvPr id="75782" name="Text Box 6"/>
            <p:cNvSpPr txBox="1">
              <a:spLocks noChangeArrowheads="1"/>
            </p:cNvSpPr>
            <p:nvPr/>
          </p:nvSpPr>
          <p:spPr bwMode="auto">
            <a:xfrm>
              <a:off x="4745710" y="4064000"/>
              <a:ext cx="1633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instanceOf</a:t>
              </a:r>
              <a:r>
                <a:rPr kumimoji="0" lang="en-US"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t</a:t>
              </a:r>
            </a:p>
          </p:txBody>
        </p:sp>
        <p:cxnSp>
          <p:nvCxnSpPr>
            <p:cNvPr id="75783" name="AutoShape 7"/>
            <p:cNvCxnSpPr>
              <a:cxnSpLocks noChangeShapeType="1"/>
              <a:stCxn id="75780" idx="0"/>
              <a:endCxn id="75781" idx="2"/>
            </p:cNvCxnSpPr>
            <p:nvPr/>
          </p:nvCxnSpPr>
          <p:spPr bwMode="auto">
            <a:xfrm flipV="1">
              <a:off x="4762501" y="3110786"/>
              <a:ext cx="0" cy="2401014"/>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2" name="Slide Number Placeholder 1"/>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254592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p:txBody>
          <a:bodyPr/>
          <a:lstStyle/>
          <a:p>
            <a:r>
              <a:rPr lang="en-US" sz="3200" dirty="0"/>
              <a:t>An ontology uses references to universals</a:t>
            </a:r>
            <a:endParaRPr lang="en-US" altLang="en-US" sz="3200" dirty="0"/>
          </a:p>
        </p:txBody>
      </p:sp>
      <p:sp>
        <p:nvSpPr>
          <p:cNvPr id="75781" name="AutoShape 5"/>
          <p:cNvSpPr>
            <a:spLocks noChangeArrowheads="1"/>
          </p:cNvSpPr>
          <p:nvPr/>
        </p:nvSpPr>
        <p:spPr bwMode="auto">
          <a:xfrm>
            <a:off x="137294" y="3189684"/>
            <a:ext cx="1973146"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Headache</a:t>
            </a:r>
          </a:p>
        </p:txBody>
      </p:sp>
      <p:sp>
        <p:nvSpPr>
          <p:cNvPr id="17" name="AutoShape 5"/>
          <p:cNvSpPr>
            <a:spLocks noChangeArrowheads="1"/>
          </p:cNvSpPr>
          <p:nvPr/>
        </p:nvSpPr>
        <p:spPr bwMode="auto">
          <a:xfrm>
            <a:off x="3199102" y="3163859"/>
            <a:ext cx="2067168"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Reviewing</a:t>
            </a:r>
          </a:p>
        </p:txBody>
      </p:sp>
      <p:sp>
        <p:nvSpPr>
          <p:cNvPr id="18" name="AutoShape 5"/>
          <p:cNvSpPr>
            <a:spLocks noChangeArrowheads="1"/>
          </p:cNvSpPr>
          <p:nvPr/>
        </p:nvSpPr>
        <p:spPr bwMode="auto">
          <a:xfrm>
            <a:off x="6770858" y="2622599"/>
            <a:ext cx="1988890" cy="119181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Temporal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region</a:t>
            </a:r>
          </a:p>
        </p:txBody>
      </p:sp>
      <p:sp>
        <p:nvSpPr>
          <p:cNvPr id="19" name="AutoShape 5"/>
          <p:cNvSpPr>
            <a:spLocks noChangeArrowheads="1"/>
          </p:cNvSpPr>
          <p:nvPr/>
        </p:nvSpPr>
        <p:spPr bwMode="auto">
          <a:xfrm>
            <a:off x="2060362" y="2113181"/>
            <a:ext cx="1559386"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Process</a:t>
            </a:r>
          </a:p>
        </p:txBody>
      </p:sp>
      <p:sp>
        <p:nvSpPr>
          <p:cNvPr id="20" name="AutoShape 5"/>
          <p:cNvSpPr>
            <a:spLocks noChangeArrowheads="1"/>
          </p:cNvSpPr>
          <p:nvPr/>
        </p:nvSpPr>
        <p:spPr bwMode="auto">
          <a:xfrm>
            <a:off x="5562732" y="1466195"/>
            <a:ext cx="2059514"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Occurrent</a:t>
            </a:r>
            <a:endPar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endParaRPr>
          </a:p>
        </p:txBody>
      </p:sp>
      <p:cxnSp>
        <p:nvCxnSpPr>
          <p:cNvPr id="8" name="Straight Arrow Connector 7"/>
          <p:cNvCxnSpPr>
            <a:stCxn id="75781" idx="0"/>
            <a:endCxn id="19" idx="2"/>
          </p:cNvCxnSpPr>
          <p:nvPr/>
        </p:nvCxnSpPr>
        <p:spPr bwMode="auto">
          <a:xfrm flipV="1">
            <a:off x="1123867" y="2760167"/>
            <a:ext cx="1716188" cy="429517"/>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31" name="Straight Arrow Connector 30"/>
          <p:cNvCxnSpPr>
            <a:stCxn id="17" idx="0"/>
            <a:endCxn id="19" idx="2"/>
          </p:cNvCxnSpPr>
          <p:nvPr/>
        </p:nvCxnSpPr>
        <p:spPr bwMode="auto">
          <a:xfrm flipH="1" flipV="1">
            <a:off x="2840055" y="2760167"/>
            <a:ext cx="1392631" cy="403692"/>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34" name="Straight Arrow Connector 33"/>
          <p:cNvCxnSpPr>
            <a:stCxn id="19" idx="0"/>
            <a:endCxn id="20" idx="1"/>
          </p:cNvCxnSpPr>
          <p:nvPr/>
        </p:nvCxnSpPr>
        <p:spPr bwMode="auto">
          <a:xfrm flipV="1">
            <a:off x="2840055" y="1789688"/>
            <a:ext cx="2722677" cy="323493"/>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37" name="Straight Arrow Connector 36"/>
          <p:cNvCxnSpPr>
            <a:stCxn id="18" idx="0"/>
            <a:endCxn id="20" idx="2"/>
          </p:cNvCxnSpPr>
          <p:nvPr/>
        </p:nvCxnSpPr>
        <p:spPr bwMode="auto">
          <a:xfrm flipH="1" flipV="1">
            <a:off x="6592489" y="2113181"/>
            <a:ext cx="1172814" cy="509418"/>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45" name="Straight Arrow Connector 44"/>
          <p:cNvCxnSpPr>
            <a:stCxn id="18" idx="1"/>
            <a:endCxn id="19" idx="3"/>
          </p:cNvCxnSpPr>
          <p:nvPr/>
        </p:nvCxnSpPr>
        <p:spPr bwMode="auto">
          <a:xfrm flipH="1" flipV="1">
            <a:off x="3619748" y="2436674"/>
            <a:ext cx="3151110" cy="781833"/>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sp>
        <p:nvSpPr>
          <p:cNvPr id="29" name="TextBox 28"/>
          <p:cNvSpPr txBox="1"/>
          <p:nvPr/>
        </p:nvSpPr>
        <p:spPr>
          <a:xfrm>
            <a:off x="4618341" y="2227571"/>
            <a:ext cx="1721946" cy="461665"/>
          </a:xfrm>
          <a:prstGeom prst="rect">
            <a:avLst/>
          </a:prstGeom>
          <a:noFill/>
        </p:spPr>
        <p:txBody>
          <a:bodyPr wrap="none" rtlCol="0">
            <a:spAutoFit/>
          </a:bodyPr>
          <a:lstStyle/>
          <a:p>
            <a:r>
              <a:rPr lang="en-US" dirty="0">
                <a:solidFill>
                  <a:srgbClr val="00B050"/>
                </a:solidFill>
              </a:rPr>
              <a:t>Occupies-t-r</a:t>
            </a:r>
          </a:p>
        </p:txBody>
      </p:sp>
      <p:sp>
        <p:nvSpPr>
          <p:cNvPr id="38" name="Slide Number Placeholder 37"/>
          <p:cNvSpPr>
            <a:spLocks noGrp="1"/>
          </p:cNvSpPr>
          <p:nvPr>
            <p:ph type="sldNum" sz="quarter" idx="10"/>
          </p:nvPr>
        </p:nvSpPr>
        <p:spPr/>
        <p:txBody>
          <a:bodyPr/>
          <a:lstStyle/>
          <a:p>
            <a:fld id="{970F0956-5B8E-40B4-A8DD-F75AA1D26018}" type="slidenum">
              <a:rPr lang="en-US" smtClean="0"/>
              <a:pPr/>
              <a:t>12</a:t>
            </a:fld>
            <a:endParaRPr lang="en-US"/>
          </a:p>
        </p:txBody>
      </p:sp>
      <p:sp>
        <p:nvSpPr>
          <p:cNvPr id="88" name="TextBox 87"/>
          <p:cNvSpPr txBox="1"/>
          <p:nvPr/>
        </p:nvSpPr>
        <p:spPr>
          <a:xfrm>
            <a:off x="3507481" y="1419136"/>
            <a:ext cx="526106" cy="461665"/>
          </a:xfrm>
          <a:prstGeom prst="rect">
            <a:avLst/>
          </a:prstGeom>
          <a:noFill/>
        </p:spPr>
        <p:txBody>
          <a:bodyPr wrap="none" rtlCol="0">
            <a:spAutoFit/>
          </a:bodyPr>
          <a:lstStyle/>
          <a:p>
            <a:r>
              <a:rPr lang="en-US" dirty="0" err="1">
                <a:solidFill>
                  <a:srgbClr val="FFFF00"/>
                </a:solidFill>
              </a:rPr>
              <a:t>isa</a:t>
            </a:r>
            <a:endParaRPr lang="en-US" dirty="0">
              <a:solidFill>
                <a:srgbClr val="FFFF00"/>
              </a:solidFill>
            </a:endParaRPr>
          </a:p>
        </p:txBody>
      </p:sp>
      <p:sp>
        <p:nvSpPr>
          <p:cNvPr id="89" name="TextBox 88"/>
          <p:cNvSpPr txBox="1"/>
          <p:nvPr/>
        </p:nvSpPr>
        <p:spPr>
          <a:xfrm>
            <a:off x="1123867" y="2566670"/>
            <a:ext cx="526106" cy="461665"/>
          </a:xfrm>
          <a:prstGeom prst="rect">
            <a:avLst/>
          </a:prstGeom>
          <a:noFill/>
        </p:spPr>
        <p:txBody>
          <a:bodyPr wrap="none" rtlCol="0">
            <a:spAutoFit/>
          </a:bodyPr>
          <a:lstStyle/>
          <a:p>
            <a:r>
              <a:rPr lang="en-US" dirty="0" err="1">
                <a:solidFill>
                  <a:srgbClr val="FFFF00"/>
                </a:solidFill>
              </a:rPr>
              <a:t>isa</a:t>
            </a:r>
            <a:endParaRPr lang="en-US" dirty="0">
              <a:solidFill>
                <a:srgbClr val="FFFF00"/>
              </a:solidFill>
            </a:endParaRPr>
          </a:p>
        </p:txBody>
      </p:sp>
      <p:sp>
        <p:nvSpPr>
          <p:cNvPr id="90" name="TextBox 89"/>
          <p:cNvSpPr txBox="1"/>
          <p:nvPr/>
        </p:nvSpPr>
        <p:spPr>
          <a:xfrm>
            <a:off x="3767084" y="2604617"/>
            <a:ext cx="526106" cy="461665"/>
          </a:xfrm>
          <a:prstGeom prst="rect">
            <a:avLst/>
          </a:prstGeom>
          <a:noFill/>
        </p:spPr>
        <p:txBody>
          <a:bodyPr wrap="none" rtlCol="0">
            <a:spAutoFit/>
          </a:bodyPr>
          <a:lstStyle/>
          <a:p>
            <a:r>
              <a:rPr lang="en-US" dirty="0" err="1">
                <a:solidFill>
                  <a:srgbClr val="FFFF00"/>
                </a:solidFill>
              </a:rPr>
              <a:t>isa</a:t>
            </a:r>
            <a:endParaRPr lang="en-US" dirty="0">
              <a:solidFill>
                <a:srgbClr val="FFFF00"/>
              </a:solidFill>
            </a:endParaRPr>
          </a:p>
        </p:txBody>
      </p:sp>
      <p:sp>
        <p:nvSpPr>
          <p:cNvPr id="91" name="TextBox 90"/>
          <p:cNvSpPr txBox="1"/>
          <p:nvPr/>
        </p:nvSpPr>
        <p:spPr>
          <a:xfrm>
            <a:off x="7473366" y="2044996"/>
            <a:ext cx="526106" cy="461665"/>
          </a:xfrm>
          <a:prstGeom prst="rect">
            <a:avLst/>
          </a:prstGeom>
          <a:noFill/>
        </p:spPr>
        <p:txBody>
          <a:bodyPr wrap="none" rtlCol="0">
            <a:spAutoFit/>
          </a:bodyPr>
          <a:lstStyle/>
          <a:p>
            <a:r>
              <a:rPr lang="en-US" dirty="0" err="1">
                <a:solidFill>
                  <a:srgbClr val="FFFF00"/>
                </a:solidFill>
              </a:rPr>
              <a:t>isa</a:t>
            </a:r>
            <a:endParaRPr lang="en-US" dirty="0">
              <a:solidFill>
                <a:srgbClr val="FFFF00"/>
              </a:solidFill>
            </a:endParaRPr>
          </a:p>
        </p:txBody>
      </p:sp>
      <p:sp>
        <p:nvSpPr>
          <p:cNvPr id="3" name="TextBox 2">
            <a:extLst>
              <a:ext uri="{FF2B5EF4-FFF2-40B4-BE49-F238E27FC236}">
                <a16:creationId xmlns:a16="http://schemas.microsoft.com/office/drawing/2014/main" id="{B759161B-FF8B-43C5-B3A3-23AB31999E69}"/>
              </a:ext>
            </a:extLst>
          </p:cNvPr>
          <p:cNvSpPr txBox="1"/>
          <p:nvPr/>
        </p:nvSpPr>
        <p:spPr>
          <a:xfrm>
            <a:off x="742921" y="4040839"/>
            <a:ext cx="7750840" cy="523220"/>
          </a:xfrm>
          <a:prstGeom prst="rect">
            <a:avLst/>
          </a:prstGeom>
          <a:noFill/>
        </p:spPr>
        <p:txBody>
          <a:bodyPr wrap="none" rtlCol="0">
            <a:spAutoFit/>
          </a:bodyPr>
          <a:lstStyle/>
          <a:p>
            <a:r>
              <a:rPr lang="en-US" sz="2800" dirty="0">
                <a:solidFill>
                  <a:schemeClr val="bg1"/>
                </a:solidFill>
              </a:rPr>
              <a:t>… to describe what is the case for all their instances:</a:t>
            </a:r>
          </a:p>
        </p:txBody>
      </p:sp>
      <p:sp>
        <p:nvSpPr>
          <p:cNvPr id="2" name="TextBox 1">
            <a:extLst>
              <a:ext uri="{FF2B5EF4-FFF2-40B4-BE49-F238E27FC236}">
                <a16:creationId xmlns:a16="http://schemas.microsoft.com/office/drawing/2014/main" id="{2F135D05-82C4-44CD-B79B-C912500CE570}"/>
              </a:ext>
            </a:extLst>
          </p:cNvPr>
          <p:cNvSpPr txBox="1"/>
          <p:nvPr/>
        </p:nvSpPr>
        <p:spPr>
          <a:xfrm>
            <a:off x="381000" y="4724400"/>
            <a:ext cx="8534400" cy="2308324"/>
          </a:xfrm>
          <a:prstGeom prst="rect">
            <a:avLst/>
          </a:prstGeom>
          <a:noFill/>
        </p:spPr>
        <p:txBody>
          <a:bodyPr wrap="square" rtlCol="0">
            <a:spAutoFit/>
          </a:bodyPr>
          <a:lstStyle/>
          <a:p>
            <a:pPr marL="342900" indent="-342900">
              <a:buFont typeface="Arial" panose="020B0604020202020204" pitchFamily="34" charset="0"/>
              <a:buChar char="•"/>
            </a:pPr>
            <a:r>
              <a:rPr lang="en-US" b="1" u="sng" dirty="0">
                <a:solidFill>
                  <a:schemeClr val="bg1"/>
                </a:solidFill>
              </a:rPr>
              <a:t>Isa</a:t>
            </a:r>
            <a:r>
              <a:rPr lang="en-US" dirty="0">
                <a:solidFill>
                  <a:schemeClr val="bg1"/>
                </a:solidFill>
              </a:rPr>
              <a:t>: if all particulars p that are at some time t instances of U1, are  at time t also instances of U2, then U1 </a:t>
            </a:r>
            <a:r>
              <a:rPr lang="en-US" dirty="0" err="1">
                <a:solidFill>
                  <a:schemeClr val="bg1"/>
                </a:solidFill>
              </a:rPr>
              <a:t>isa</a:t>
            </a:r>
            <a:r>
              <a:rPr lang="en-US" dirty="0">
                <a:solidFill>
                  <a:schemeClr val="bg1"/>
                </a:solidFill>
              </a:rPr>
              <a:t> U2.</a:t>
            </a:r>
          </a:p>
          <a:p>
            <a:pPr marL="342900" indent="-342900">
              <a:buFont typeface="Arial" panose="020B0604020202020204" pitchFamily="34" charset="0"/>
              <a:buChar char="•"/>
            </a:pPr>
            <a:r>
              <a:rPr lang="en-US" b="1" u="sng" dirty="0">
                <a:solidFill>
                  <a:schemeClr val="bg1"/>
                </a:solidFill>
              </a:rPr>
              <a:t>Occupies-t-r</a:t>
            </a:r>
            <a:r>
              <a:rPr lang="en-US" dirty="0">
                <a:solidFill>
                  <a:schemeClr val="bg1"/>
                </a:solidFill>
              </a:rPr>
              <a:t>: for all particulars p that are instances of Process at time t, there is an instance tr of Temporal Region such that there is no part of tr at which p does not exist.</a:t>
            </a:r>
          </a:p>
          <a:p>
            <a:pPr marL="342900" indent="-342900">
              <a:buFont typeface="Arial" panose="020B0604020202020204" pitchFamily="34" charset="0"/>
              <a:buChar char="•"/>
            </a:pPr>
            <a:r>
              <a:rPr lang="en-US" dirty="0">
                <a:solidFill>
                  <a:schemeClr val="bg1"/>
                </a:solidFill>
              </a:rPr>
              <a:t>…</a:t>
            </a:r>
          </a:p>
        </p:txBody>
      </p:sp>
    </p:spTree>
    <p:extLst>
      <p:ext uri="{BB962C8B-B14F-4D97-AF65-F5344CB8AC3E}">
        <p14:creationId xmlns:p14="http://schemas.microsoft.com/office/powerpoint/2010/main" val="83037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a:xfrm>
            <a:off x="-1" y="762000"/>
            <a:ext cx="9123245" cy="762000"/>
          </a:xfrm>
        </p:spPr>
        <p:txBody>
          <a:bodyPr/>
          <a:lstStyle/>
          <a:p>
            <a:r>
              <a:rPr lang="en-US" sz="3200" dirty="0"/>
              <a:t>Referent Tracking is primarily about particulars</a:t>
            </a:r>
            <a:endParaRPr lang="en-US" altLang="en-US" sz="3200" dirty="0"/>
          </a:p>
        </p:txBody>
      </p:sp>
      <p:sp>
        <p:nvSpPr>
          <p:cNvPr id="38" name="Slide Number Placeholder 37"/>
          <p:cNvSpPr>
            <a:spLocks noGrp="1"/>
          </p:cNvSpPr>
          <p:nvPr>
            <p:ph type="sldNum" sz="quarter" idx="10"/>
          </p:nvPr>
        </p:nvSpPr>
        <p:spPr/>
        <p:txBody>
          <a:bodyPr/>
          <a:lstStyle/>
          <a:p>
            <a:fld id="{970F0956-5B8E-40B4-A8DD-F75AA1D26018}" type="slidenum">
              <a:rPr lang="en-US" smtClean="0"/>
              <a:pPr/>
              <a:t>13</a:t>
            </a:fld>
            <a:endParaRPr lang="en-US"/>
          </a:p>
        </p:txBody>
      </p:sp>
      <p:sp>
        <p:nvSpPr>
          <p:cNvPr id="39" name="Text Box 4"/>
          <p:cNvSpPr txBox="1">
            <a:spLocks noChangeArrowheads="1"/>
          </p:cNvSpPr>
          <p:nvPr/>
        </p:nvSpPr>
        <p:spPr bwMode="auto">
          <a:xfrm>
            <a:off x="118164" y="5251946"/>
            <a:ext cx="1989084" cy="707886"/>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headache on July 24 2019</a:t>
            </a:r>
          </a:p>
        </p:txBody>
      </p:sp>
      <p:sp>
        <p:nvSpPr>
          <p:cNvPr id="42" name="Text Box 4"/>
          <p:cNvSpPr txBox="1">
            <a:spLocks noChangeArrowheads="1"/>
          </p:cNvSpPr>
          <p:nvPr/>
        </p:nvSpPr>
        <p:spPr bwMode="auto">
          <a:xfrm>
            <a:off x="3305738" y="4987805"/>
            <a:ext cx="1853897" cy="1323439"/>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My most</a:t>
            </a:r>
            <a:r>
              <a:rPr kumimoji="0" lang="en-US" altLang="en-US" sz="20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recent ontology paper reviewing</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3" name="Text Box 4"/>
          <p:cNvSpPr txBox="1">
            <a:spLocks noChangeArrowheads="1"/>
          </p:cNvSpPr>
          <p:nvPr/>
        </p:nvSpPr>
        <p:spPr bwMode="auto">
          <a:xfrm>
            <a:off x="6592489" y="4944170"/>
            <a:ext cx="2345628" cy="1323439"/>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rPr>
              <a:t>Temporal region denoted by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b="1" dirty="0">
                <a:solidFill>
                  <a:srgbClr val="000000"/>
                </a:solidFill>
              </a:rPr>
              <a:t>‘July 24 2019, 1-5pm ECT’</a:t>
            </a:r>
            <a:endParaRPr kumimoji="0" lang="en-US" altLang="en-US" sz="2000" b="1"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80379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a:xfrm>
            <a:off x="-1" y="762000"/>
            <a:ext cx="9123245" cy="762000"/>
          </a:xfrm>
        </p:spPr>
        <p:txBody>
          <a:bodyPr/>
          <a:lstStyle/>
          <a:p>
            <a:r>
              <a:rPr lang="en-US" sz="3200" dirty="0"/>
              <a:t>Referent Tracking is primarily about particulars</a:t>
            </a:r>
            <a:endParaRPr lang="en-US" altLang="en-US" sz="3200" dirty="0"/>
          </a:p>
        </p:txBody>
      </p:sp>
      <p:sp>
        <p:nvSpPr>
          <p:cNvPr id="75780" name="Text Box 4"/>
          <p:cNvSpPr txBox="1">
            <a:spLocks noChangeArrowheads="1"/>
          </p:cNvSpPr>
          <p:nvPr/>
        </p:nvSpPr>
        <p:spPr bwMode="auto">
          <a:xfrm>
            <a:off x="118164" y="5251946"/>
            <a:ext cx="1989084" cy="707886"/>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headache on July 24 2019</a:t>
            </a:r>
          </a:p>
        </p:txBody>
      </p:sp>
      <p:sp>
        <p:nvSpPr>
          <p:cNvPr id="14" name="Text Box 4"/>
          <p:cNvSpPr txBox="1">
            <a:spLocks noChangeArrowheads="1"/>
          </p:cNvSpPr>
          <p:nvPr/>
        </p:nvSpPr>
        <p:spPr bwMode="auto">
          <a:xfrm>
            <a:off x="3305738" y="4987805"/>
            <a:ext cx="1853897" cy="1323439"/>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My most</a:t>
            </a:r>
            <a:r>
              <a:rPr kumimoji="0" lang="en-US" altLang="en-US" sz="20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recent ontology paper reviewing</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5" name="Text Box 4"/>
          <p:cNvSpPr txBox="1">
            <a:spLocks noChangeArrowheads="1"/>
          </p:cNvSpPr>
          <p:nvPr/>
        </p:nvSpPr>
        <p:spPr bwMode="auto">
          <a:xfrm>
            <a:off x="6592489" y="4944170"/>
            <a:ext cx="2345628" cy="1323439"/>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rPr>
              <a:t>Temporal region denoted by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b="1" dirty="0">
                <a:solidFill>
                  <a:srgbClr val="000000"/>
                </a:solidFill>
              </a:rPr>
              <a:t>‘July 24 2019, 1-5pm ECT’</a:t>
            </a:r>
            <a:endParaRPr kumimoji="0" lang="en-US" altLang="en-US" sz="2000" b="1" i="0" u="none" strike="noStrike" kern="1200" cap="none" spc="0" normalizeH="0" baseline="0" noProof="0" dirty="0">
              <a:ln>
                <a:noFill/>
              </a:ln>
              <a:solidFill>
                <a:srgbClr val="000000"/>
              </a:solidFill>
              <a:effectLst/>
              <a:uLnTx/>
              <a:uFillTx/>
            </a:endParaRPr>
          </a:p>
        </p:txBody>
      </p:sp>
      <p:cxnSp>
        <p:nvCxnSpPr>
          <p:cNvPr id="50" name="Straight Arrow Connector 49"/>
          <p:cNvCxnSpPr/>
          <p:nvPr/>
        </p:nvCxnSpPr>
        <p:spPr bwMode="auto">
          <a:xfrm flipH="1">
            <a:off x="2129692" y="5449014"/>
            <a:ext cx="1156350" cy="0"/>
          </a:xfrm>
          <a:prstGeom prst="straightConnector1">
            <a:avLst/>
          </a:prstGeom>
          <a:solidFill>
            <a:schemeClr val="accent1"/>
          </a:solidFill>
          <a:ln w="57150" cap="flat" cmpd="sng" algn="ctr">
            <a:solidFill>
              <a:srgbClr val="92D050"/>
            </a:solidFill>
            <a:prstDash val="solid"/>
            <a:round/>
            <a:headEnd type="triangle" w="med" len="med"/>
            <a:tailEnd type="none" w="med" len="med"/>
          </a:ln>
          <a:effectLst/>
        </p:spPr>
      </p:cxnSp>
      <p:cxnSp>
        <p:nvCxnSpPr>
          <p:cNvPr id="54" name="Straight Arrow Connector 53"/>
          <p:cNvCxnSpPr/>
          <p:nvPr/>
        </p:nvCxnSpPr>
        <p:spPr bwMode="auto">
          <a:xfrm flipH="1">
            <a:off x="5125394" y="5449014"/>
            <a:ext cx="1467095" cy="0"/>
          </a:xfrm>
          <a:prstGeom prst="straightConnector1">
            <a:avLst/>
          </a:prstGeom>
          <a:solidFill>
            <a:schemeClr val="accent1"/>
          </a:solidFill>
          <a:ln w="57150" cap="flat" cmpd="sng" algn="ctr">
            <a:solidFill>
              <a:srgbClr val="92D050"/>
            </a:solidFill>
            <a:prstDash val="solid"/>
            <a:round/>
            <a:headEnd type="triangle" w="med" len="med"/>
            <a:tailEnd type="none" w="med" len="med"/>
          </a:ln>
          <a:effectLst/>
        </p:spPr>
      </p:cxnSp>
      <p:cxnSp>
        <p:nvCxnSpPr>
          <p:cNvPr id="55" name="Straight Arrow Connector 54"/>
          <p:cNvCxnSpPr/>
          <p:nvPr/>
        </p:nvCxnSpPr>
        <p:spPr bwMode="auto">
          <a:xfrm>
            <a:off x="5208363" y="5867400"/>
            <a:ext cx="1384126" cy="10180"/>
          </a:xfrm>
          <a:prstGeom prst="straightConnector1">
            <a:avLst/>
          </a:prstGeom>
          <a:solidFill>
            <a:schemeClr val="accent1"/>
          </a:solidFill>
          <a:ln w="57150" cap="flat" cmpd="sng" algn="ctr">
            <a:solidFill>
              <a:srgbClr val="92D050"/>
            </a:solidFill>
            <a:prstDash val="solid"/>
            <a:round/>
            <a:headEnd type="triangle" w="med" len="med"/>
            <a:tailEnd type="none" w="med" len="med"/>
          </a:ln>
          <a:effectLst/>
        </p:spPr>
      </p:cxnSp>
      <p:sp>
        <p:nvSpPr>
          <p:cNvPr id="59" name="TextBox 58"/>
          <p:cNvSpPr txBox="1"/>
          <p:nvPr/>
        </p:nvSpPr>
        <p:spPr>
          <a:xfrm>
            <a:off x="5367466" y="5956806"/>
            <a:ext cx="1065921" cy="523220"/>
          </a:xfrm>
          <a:prstGeom prst="rect">
            <a:avLst/>
          </a:prstGeom>
          <a:noFill/>
        </p:spPr>
        <p:txBody>
          <a:bodyPr wrap="square" rtlCol="0">
            <a:spAutoFit/>
          </a:bodyPr>
          <a:lstStyle/>
          <a:p>
            <a:pPr algn="ctr"/>
            <a:r>
              <a:rPr lang="en-US" sz="1400" dirty="0">
                <a:solidFill>
                  <a:srgbClr val="92D050"/>
                </a:solidFill>
              </a:rPr>
              <a:t>t-r-</a:t>
            </a:r>
            <a:r>
              <a:rPr lang="en-US" sz="1400" dirty="0" err="1">
                <a:solidFill>
                  <a:srgbClr val="92D050"/>
                </a:solidFill>
              </a:rPr>
              <a:t>occupiedBy</a:t>
            </a:r>
            <a:endParaRPr lang="en-US" sz="1400" dirty="0">
              <a:solidFill>
                <a:srgbClr val="92D050"/>
              </a:solidFill>
            </a:endParaRPr>
          </a:p>
        </p:txBody>
      </p:sp>
      <p:sp>
        <p:nvSpPr>
          <p:cNvPr id="60" name="TextBox 59"/>
          <p:cNvSpPr txBox="1"/>
          <p:nvPr/>
        </p:nvSpPr>
        <p:spPr>
          <a:xfrm>
            <a:off x="5318451" y="5029200"/>
            <a:ext cx="1082349" cy="307777"/>
          </a:xfrm>
          <a:prstGeom prst="rect">
            <a:avLst/>
          </a:prstGeom>
          <a:noFill/>
        </p:spPr>
        <p:txBody>
          <a:bodyPr wrap="none" rtlCol="0">
            <a:spAutoFit/>
          </a:bodyPr>
          <a:lstStyle/>
          <a:p>
            <a:pPr algn="ctr"/>
            <a:r>
              <a:rPr lang="en-US" sz="1400" dirty="0">
                <a:solidFill>
                  <a:srgbClr val="92D050"/>
                </a:solidFill>
              </a:rPr>
              <a:t>Occupies-t-r</a:t>
            </a:r>
          </a:p>
        </p:txBody>
      </p:sp>
      <p:sp>
        <p:nvSpPr>
          <p:cNvPr id="61" name="TextBox 60"/>
          <p:cNvSpPr txBox="1"/>
          <p:nvPr/>
        </p:nvSpPr>
        <p:spPr>
          <a:xfrm>
            <a:off x="2236830" y="4898966"/>
            <a:ext cx="902811" cy="523220"/>
          </a:xfrm>
          <a:prstGeom prst="rect">
            <a:avLst/>
          </a:prstGeom>
          <a:noFill/>
        </p:spPr>
        <p:txBody>
          <a:bodyPr wrap="none" rtlCol="0">
            <a:spAutoFit/>
          </a:bodyPr>
          <a:lstStyle/>
          <a:p>
            <a:pPr algn="ctr"/>
            <a:r>
              <a:rPr lang="en-US" sz="1400" dirty="0" err="1">
                <a:solidFill>
                  <a:srgbClr val="92D050"/>
                </a:solidFill>
              </a:rPr>
              <a:t>Occurrent</a:t>
            </a:r>
            <a:endParaRPr lang="en-US" sz="1400" dirty="0">
              <a:solidFill>
                <a:srgbClr val="92D050"/>
              </a:solidFill>
            </a:endParaRPr>
          </a:p>
          <a:p>
            <a:pPr algn="ctr"/>
            <a:r>
              <a:rPr lang="en-US" sz="1400" dirty="0" err="1">
                <a:solidFill>
                  <a:srgbClr val="92D050"/>
                </a:solidFill>
              </a:rPr>
              <a:t>PartOf</a:t>
            </a:r>
            <a:endParaRPr lang="en-US" sz="1400" dirty="0">
              <a:solidFill>
                <a:srgbClr val="92D050"/>
              </a:solidFill>
            </a:endParaRPr>
          </a:p>
        </p:txBody>
      </p:sp>
      <p:sp>
        <p:nvSpPr>
          <p:cNvPr id="38" name="Slide Number Placeholder 37"/>
          <p:cNvSpPr>
            <a:spLocks noGrp="1"/>
          </p:cNvSpPr>
          <p:nvPr>
            <p:ph type="sldNum" sz="quarter" idx="10"/>
          </p:nvPr>
        </p:nvSpPr>
        <p:spPr/>
        <p:txBody>
          <a:bodyPr/>
          <a:lstStyle/>
          <a:p>
            <a:fld id="{970F0956-5B8E-40B4-A8DD-F75AA1D26018}" type="slidenum">
              <a:rPr lang="en-US" smtClean="0"/>
              <a:pPr/>
              <a:t>14</a:t>
            </a:fld>
            <a:endParaRPr lang="en-US"/>
          </a:p>
        </p:txBody>
      </p:sp>
      <p:sp>
        <p:nvSpPr>
          <p:cNvPr id="2" name="TextBox 1"/>
          <p:cNvSpPr txBox="1"/>
          <p:nvPr/>
        </p:nvSpPr>
        <p:spPr>
          <a:xfrm>
            <a:off x="457200" y="4267200"/>
            <a:ext cx="7467600" cy="461665"/>
          </a:xfrm>
          <a:prstGeom prst="rect">
            <a:avLst/>
          </a:prstGeom>
          <a:noFill/>
        </p:spPr>
        <p:txBody>
          <a:bodyPr wrap="square" rtlCol="0">
            <a:spAutoFit/>
          </a:bodyPr>
          <a:lstStyle/>
          <a:p>
            <a:r>
              <a:rPr lang="en-US" dirty="0">
                <a:solidFill>
                  <a:schemeClr val="bg1"/>
                </a:solidFill>
              </a:rPr>
              <a:t>How they relate to each other:</a:t>
            </a:r>
          </a:p>
        </p:txBody>
      </p:sp>
    </p:spTree>
    <p:extLst>
      <p:ext uri="{BB962C8B-B14F-4D97-AF65-F5344CB8AC3E}">
        <p14:creationId xmlns:p14="http://schemas.microsoft.com/office/powerpoint/2010/main" val="322354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a:xfrm>
            <a:off x="0" y="762000"/>
            <a:ext cx="9144000" cy="762000"/>
          </a:xfrm>
        </p:spPr>
        <p:txBody>
          <a:bodyPr/>
          <a:lstStyle/>
          <a:p>
            <a:r>
              <a:rPr lang="en-US" sz="3200" dirty="0"/>
              <a:t>Referent Tracking is primarily about particulars</a:t>
            </a:r>
            <a:endParaRPr lang="en-US" altLang="en-US" sz="3200" dirty="0"/>
          </a:p>
        </p:txBody>
      </p:sp>
      <p:sp>
        <p:nvSpPr>
          <p:cNvPr id="75781" name="AutoShape 5"/>
          <p:cNvSpPr>
            <a:spLocks noChangeArrowheads="1"/>
          </p:cNvSpPr>
          <p:nvPr/>
        </p:nvSpPr>
        <p:spPr bwMode="auto">
          <a:xfrm>
            <a:off x="137294" y="3189684"/>
            <a:ext cx="1973146"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Headache</a:t>
            </a:r>
          </a:p>
        </p:txBody>
      </p:sp>
      <p:sp>
        <p:nvSpPr>
          <p:cNvPr id="17" name="AutoShape 5"/>
          <p:cNvSpPr>
            <a:spLocks noChangeArrowheads="1"/>
          </p:cNvSpPr>
          <p:nvPr/>
        </p:nvSpPr>
        <p:spPr bwMode="auto">
          <a:xfrm>
            <a:off x="3199102" y="3163859"/>
            <a:ext cx="2067168"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Reviewing</a:t>
            </a:r>
          </a:p>
        </p:txBody>
      </p:sp>
      <p:sp>
        <p:nvSpPr>
          <p:cNvPr id="18" name="AutoShape 5"/>
          <p:cNvSpPr>
            <a:spLocks noChangeArrowheads="1"/>
          </p:cNvSpPr>
          <p:nvPr/>
        </p:nvSpPr>
        <p:spPr bwMode="auto">
          <a:xfrm>
            <a:off x="6770858" y="2622599"/>
            <a:ext cx="1988890" cy="119181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Temporal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region</a:t>
            </a:r>
          </a:p>
        </p:txBody>
      </p:sp>
      <p:sp>
        <p:nvSpPr>
          <p:cNvPr id="75780" name="Text Box 4"/>
          <p:cNvSpPr txBox="1">
            <a:spLocks noChangeArrowheads="1"/>
          </p:cNvSpPr>
          <p:nvPr/>
        </p:nvSpPr>
        <p:spPr bwMode="auto">
          <a:xfrm>
            <a:off x="118164" y="5251946"/>
            <a:ext cx="1989084" cy="707886"/>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headache on July 24 2019</a:t>
            </a:r>
          </a:p>
        </p:txBody>
      </p:sp>
      <p:sp>
        <p:nvSpPr>
          <p:cNvPr id="75784"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75783" name="AutoShape 7"/>
          <p:cNvCxnSpPr>
            <a:cxnSpLocks noChangeShapeType="1"/>
            <a:stCxn id="75780" idx="0"/>
            <a:endCxn id="75781" idx="2"/>
          </p:cNvCxnSpPr>
          <p:nvPr/>
        </p:nvCxnSpPr>
        <p:spPr bwMode="auto">
          <a:xfrm flipV="1">
            <a:off x="1112706" y="3836670"/>
            <a:ext cx="11161" cy="1415276"/>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4" name="Text Box 4"/>
          <p:cNvSpPr txBox="1">
            <a:spLocks noChangeArrowheads="1"/>
          </p:cNvSpPr>
          <p:nvPr/>
        </p:nvSpPr>
        <p:spPr bwMode="auto">
          <a:xfrm>
            <a:off x="3305738" y="4987805"/>
            <a:ext cx="1853897" cy="1323439"/>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My most</a:t>
            </a:r>
            <a:r>
              <a:rPr kumimoji="0" lang="en-US" altLang="en-US" sz="20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recent ontology paper reviewing</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5" name="Text Box 4"/>
          <p:cNvSpPr txBox="1">
            <a:spLocks noChangeArrowheads="1"/>
          </p:cNvSpPr>
          <p:nvPr/>
        </p:nvSpPr>
        <p:spPr bwMode="auto">
          <a:xfrm>
            <a:off x="6592489" y="4944170"/>
            <a:ext cx="2345628" cy="1323439"/>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rPr>
              <a:t>Temporal region denoted by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b="1" dirty="0">
                <a:solidFill>
                  <a:srgbClr val="000000"/>
                </a:solidFill>
              </a:rPr>
              <a:t>‘July 24 2019, 1-5pm ECT’</a:t>
            </a:r>
            <a:endParaRPr kumimoji="0" lang="en-US" altLang="en-US" sz="2000" b="1" i="0" u="none" strike="noStrike" kern="1200" cap="none" spc="0" normalizeH="0" baseline="0" noProof="0" dirty="0">
              <a:ln>
                <a:noFill/>
              </a:ln>
              <a:solidFill>
                <a:srgbClr val="000000"/>
              </a:solidFill>
              <a:effectLst/>
              <a:uLnTx/>
              <a:uFillTx/>
            </a:endParaRPr>
          </a:p>
        </p:txBody>
      </p:sp>
      <p:cxnSp>
        <p:nvCxnSpPr>
          <p:cNvPr id="22" name="AutoShape 7"/>
          <p:cNvCxnSpPr>
            <a:cxnSpLocks noChangeShapeType="1"/>
            <a:stCxn id="14" idx="0"/>
            <a:endCxn id="17" idx="2"/>
          </p:cNvCxnSpPr>
          <p:nvPr/>
        </p:nvCxnSpPr>
        <p:spPr bwMode="auto">
          <a:xfrm flipH="1" flipV="1">
            <a:off x="4232686" y="3810845"/>
            <a:ext cx="1" cy="1176960"/>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4" name="AutoShape 7"/>
          <p:cNvCxnSpPr>
            <a:cxnSpLocks noChangeShapeType="1"/>
            <a:stCxn id="15" idx="0"/>
            <a:endCxn id="18" idx="2"/>
          </p:cNvCxnSpPr>
          <p:nvPr/>
        </p:nvCxnSpPr>
        <p:spPr bwMode="auto">
          <a:xfrm flipV="1">
            <a:off x="7765303" y="3814415"/>
            <a:ext cx="0" cy="1129755"/>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50" name="Straight Arrow Connector 49"/>
          <p:cNvCxnSpPr/>
          <p:nvPr/>
        </p:nvCxnSpPr>
        <p:spPr bwMode="auto">
          <a:xfrm flipH="1">
            <a:off x="2129692" y="5449014"/>
            <a:ext cx="1156350" cy="0"/>
          </a:xfrm>
          <a:prstGeom prst="straightConnector1">
            <a:avLst/>
          </a:prstGeom>
          <a:solidFill>
            <a:schemeClr val="accent1"/>
          </a:solidFill>
          <a:ln w="57150" cap="flat" cmpd="sng" algn="ctr">
            <a:solidFill>
              <a:srgbClr val="92D050"/>
            </a:solidFill>
            <a:prstDash val="solid"/>
            <a:round/>
            <a:headEnd type="triangle" w="med" len="med"/>
            <a:tailEnd type="none" w="med" len="med"/>
          </a:ln>
          <a:effectLst/>
        </p:spPr>
      </p:cxnSp>
      <p:cxnSp>
        <p:nvCxnSpPr>
          <p:cNvPr id="54" name="Straight Arrow Connector 53"/>
          <p:cNvCxnSpPr/>
          <p:nvPr/>
        </p:nvCxnSpPr>
        <p:spPr bwMode="auto">
          <a:xfrm flipH="1">
            <a:off x="5125394" y="5449014"/>
            <a:ext cx="1467095" cy="0"/>
          </a:xfrm>
          <a:prstGeom prst="straightConnector1">
            <a:avLst/>
          </a:prstGeom>
          <a:solidFill>
            <a:schemeClr val="accent1"/>
          </a:solidFill>
          <a:ln w="57150" cap="flat" cmpd="sng" algn="ctr">
            <a:solidFill>
              <a:srgbClr val="92D050"/>
            </a:solidFill>
            <a:prstDash val="solid"/>
            <a:round/>
            <a:headEnd type="triangle" w="med" len="med"/>
            <a:tailEnd type="none" w="med" len="med"/>
          </a:ln>
          <a:effectLst/>
        </p:spPr>
      </p:cxnSp>
      <p:cxnSp>
        <p:nvCxnSpPr>
          <p:cNvPr id="55" name="Straight Arrow Connector 54"/>
          <p:cNvCxnSpPr/>
          <p:nvPr/>
        </p:nvCxnSpPr>
        <p:spPr bwMode="auto">
          <a:xfrm>
            <a:off x="5208363" y="5867400"/>
            <a:ext cx="1384126" cy="10180"/>
          </a:xfrm>
          <a:prstGeom prst="straightConnector1">
            <a:avLst/>
          </a:prstGeom>
          <a:solidFill>
            <a:schemeClr val="accent1"/>
          </a:solidFill>
          <a:ln w="57150" cap="flat" cmpd="sng" algn="ctr">
            <a:solidFill>
              <a:srgbClr val="92D050"/>
            </a:solidFill>
            <a:prstDash val="solid"/>
            <a:round/>
            <a:headEnd type="triangle" w="med" len="med"/>
            <a:tailEnd type="none" w="med" len="med"/>
          </a:ln>
          <a:effectLst/>
        </p:spPr>
      </p:cxnSp>
      <p:sp>
        <p:nvSpPr>
          <p:cNvPr id="61" name="TextBox 60"/>
          <p:cNvSpPr txBox="1"/>
          <p:nvPr/>
        </p:nvSpPr>
        <p:spPr>
          <a:xfrm>
            <a:off x="2236830" y="4898966"/>
            <a:ext cx="902811" cy="523220"/>
          </a:xfrm>
          <a:prstGeom prst="rect">
            <a:avLst/>
          </a:prstGeom>
          <a:noFill/>
        </p:spPr>
        <p:txBody>
          <a:bodyPr wrap="none" rtlCol="0">
            <a:spAutoFit/>
          </a:bodyPr>
          <a:lstStyle/>
          <a:p>
            <a:pPr algn="ctr"/>
            <a:r>
              <a:rPr lang="en-US" sz="1400" dirty="0" err="1">
                <a:solidFill>
                  <a:srgbClr val="92D050"/>
                </a:solidFill>
              </a:rPr>
              <a:t>Occurrent</a:t>
            </a:r>
            <a:endParaRPr lang="en-US" sz="1400" dirty="0">
              <a:solidFill>
                <a:srgbClr val="92D050"/>
              </a:solidFill>
            </a:endParaRPr>
          </a:p>
          <a:p>
            <a:pPr algn="ctr"/>
            <a:r>
              <a:rPr lang="en-US" sz="1400" dirty="0" err="1">
                <a:solidFill>
                  <a:srgbClr val="92D050"/>
                </a:solidFill>
              </a:rPr>
              <a:t>PartOf</a:t>
            </a:r>
            <a:endParaRPr lang="en-US" sz="1400" dirty="0">
              <a:solidFill>
                <a:srgbClr val="92D050"/>
              </a:solidFill>
            </a:endParaRPr>
          </a:p>
        </p:txBody>
      </p:sp>
      <p:sp>
        <p:nvSpPr>
          <p:cNvPr id="38" name="Slide Number Placeholder 37"/>
          <p:cNvSpPr>
            <a:spLocks noGrp="1"/>
          </p:cNvSpPr>
          <p:nvPr>
            <p:ph type="sldNum" sz="quarter" idx="10"/>
          </p:nvPr>
        </p:nvSpPr>
        <p:spPr/>
        <p:txBody>
          <a:bodyPr/>
          <a:lstStyle/>
          <a:p>
            <a:fld id="{970F0956-5B8E-40B4-A8DD-F75AA1D26018}" type="slidenum">
              <a:rPr lang="en-US" smtClean="0"/>
              <a:pPr/>
              <a:t>15</a:t>
            </a:fld>
            <a:endParaRPr lang="en-US"/>
          </a:p>
        </p:txBody>
      </p:sp>
      <p:sp>
        <p:nvSpPr>
          <p:cNvPr id="93" name="TextBox 92"/>
          <p:cNvSpPr txBox="1"/>
          <p:nvPr/>
        </p:nvSpPr>
        <p:spPr>
          <a:xfrm>
            <a:off x="326195" y="2152625"/>
            <a:ext cx="7467600" cy="461665"/>
          </a:xfrm>
          <a:prstGeom prst="rect">
            <a:avLst/>
          </a:prstGeom>
          <a:noFill/>
        </p:spPr>
        <p:txBody>
          <a:bodyPr wrap="square" rtlCol="0">
            <a:spAutoFit/>
          </a:bodyPr>
          <a:lstStyle/>
          <a:p>
            <a:r>
              <a:rPr lang="en-US" dirty="0">
                <a:solidFill>
                  <a:schemeClr val="bg1"/>
                </a:solidFill>
              </a:rPr>
              <a:t>What they are instances of …</a:t>
            </a:r>
          </a:p>
        </p:txBody>
      </p:sp>
      <p:sp>
        <p:nvSpPr>
          <p:cNvPr id="25" name="Text Box 6">
            <a:extLst>
              <a:ext uri="{FF2B5EF4-FFF2-40B4-BE49-F238E27FC236}">
                <a16:creationId xmlns:a16="http://schemas.microsoft.com/office/drawing/2014/main" id="{4FAEF85B-27A7-4221-8236-4344979B1A9A}"/>
              </a:ext>
            </a:extLst>
          </p:cNvPr>
          <p:cNvSpPr txBox="1">
            <a:spLocks noChangeArrowheads="1"/>
          </p:cNvSpPr>
          <p:nvPr/>
        </p:nvSpPr>
        <p:spPr bwMode="auto">
          <a:xfrm>
            <a:off x="-58915" y="4038928"/>
            <a:ext cx="17491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instanceOf</a:t>
            </a:r>
            <a:r>
              <a:rPr kumimoji="0" lang="en-US"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t1</a:t>
            </a:r>
          </a:p>
        </p:txBody>
      </p:sp>
      <p:sp>
        <p:nvSpPr>
          <p:cNvPr id="26" name="Text Box 6">
            <a:extLst>
              <a:ext uri="{FF2B5EF4-FFF2-40B4-BE49-F238E27FC236}">
                <a16:creationId xmlns:a16="http://schemas.microsoft.com/office/drawing/2014/main" id="{A94915C6-BA35-493D-94FF-24FE23DC64AD}"/>
              </a:ext>
            </a:extLst>
          </p:cNvPr>
          <p:cNvSpPr txBox="1">
            <a:spLocks noChangeArrowheads="1"/>
          </p:cNvSpPr>
          <p:nvPr/>
        </p:nvSpPr>
        <p:spPr bwMode="auto">
          <a:xfrm>
            <a:off x="3002775" y="4048799"/>
            <a:ext cx="1806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instanceOf</a:t>
            </a:r>
            <a:r>
              <a:rPr kumimoji="0" lang="en-US"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t2</a:t>
            </a:r>
          </a:p>
        </p:txBody>
      </p:sp>
      <p:sp>
        <p:nvSpPr>
          <p:cNvPr id="27" name="Text Box 6">
            <a:extLst>
              <a:ext uri="{FF2B5EF4-FFF2-40B4-BE49-F238E27FC236}">
                <a16:creationId xmlns:a16="http://schemas.microsoft.com/office/drawing/2014/main" id="{C48D712E-1388-41B4-99BD-C5057D34A082}"/>
              </a:ext>
            </a:extLst>
          </p:cNvPr>
          <p:cNvSpPr txBox="1">
            <a:spLocks noChangeArrowheads="1"/>
          </p:cNvSpPr>
          <p:nvPr/>
        </p:nvSpPr>
        <p:spPr bwMode="auto">
          <a:xfrm>
            <a:off x="6573439" y="4047574"/>
            <a:ext cx="1806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instanceOf</a:t>
            </a:r>
            <a:r>
              <a:rPr kumimoji="0" lang="en-US"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t2 </a:t>
            </a:r>
          </a:p>
        </p:txBody>
      </p:sp>
      <p:sp>
        <p:nvSpPr>
          <p:cNvPr id="28" name="TextBox 27">
            <a:extLst>
              <a:ext uri="{FF2B5EF4-FFF2-40B4-BE49-F238E27FC236}">
                <a16:creationId xmlns:a16="http://schemas.microsoft.com/office/drawing/2014/main" id="{8064B086-0E50-4A72-A833-9F150BEA993B}"/>
              </a:ext>
            </a:extLst>
          </p:cNvPr>
          <p:cNvSpPr txBox="1"/>
          <p:nvPr/>
        </p:nvSpPr>
        <p:spPr>
          <a:xfrm>
            <a:off x="5367466" y="5956806"/>
            <a:ext cx="1065921" cy="523220"/>
          </a:xfrm>
          <a:prstGeom prst="rect">
            <a:avLst/>
          </a:prstGeom>
          <a:noFill/>
        </p:spPr>
        <p:txBody>
          <a:bodyPr wrap="square" rtlCol="0">
            <a:spAutoFit/>
          </a:bodyPr>
          <a:lstStyle/>
          <a:p>
            <a:pPr algn="ctr"/>
            <a:r>
              <a:rPr lang="en-US" sz="1400" dirty="0">
                <a:solidFill>
                  <a:srgbClr val="92D050"/>
                </a:solidFill>
              </a:rPr>
              <a:t>t-r-</a:t>
            </a:r>
            <a:r>
              <a:rPr lang="en-US" sz="1400" dirty="0" err="1">
                <a:solidFill>
                  <a:srgbClr val="92D050"/>
                </a:solidFill>
              </a:rPr>
              <a:t>occupiedBy</a:t>
            </a:r>
            <a:endParaRPr lang="en-US" sz="1400" dirty="0">
              <a:solidFill>
                <a:srgbClr val="92D050"/>
              </a:solidFill>
            </a:endParaRPr>
          </a:p>
        </p:txBody>
      </p:sp>
      <p:sp>
        <p:nvSpPr>
          <p:cNvPr id="29" name="TextBox 28">
            <a:extLst>
              <a:ext uri="{FF2B5EF4-FFF2-40B4-BE49-F238E27FC236}">
                <a16:creationId xmlns:a16="http://schemas.microsoft.com/office/drawing/2014/main" id="{4FE15AD5-F56E-4B16-933C-5C50763DEF74}"/>
              </a:ext>
            </a:extLst>
          </p:cNvPr>
          <p:cNvSpPr txBox="1"/>
          <p:nvPr/>
        </p:nvSpPr>
        <p:spPr>
          <a:xfrm>
            <a:off x="5318451" y="5029200"/>
            <a:ext cx="1082349" cy="307777"/>
          </a:xfrm>
          <a:prstGeom prst="rect">
            <a:avLst/>
          </a:prstGeom>
          <a:noFill/>
        </p:spPr>
        <p:txBody>
          <a:bodyPr wrap="none" rtlCol="0">
            <a:spAutoFit/>
          </a:bodyPr>
          <a:lstStyle/>
          <a:p>
            <a:pPr algn="ctr"/>
            <a:r>
              <a:rPr lang="en-US" sz="1400" dirty="0">
                <a:solidFill>
                  <a:srgbClr val="92D050"/>
                </a:solidFill>
              </a:rPr>
              <a:t>Occupies-t-r</a:t>
            </a:r>
          </a:p>
        </p:txBody>
      </p:sp>
    </p:spTree>
    <p:extLst>
      <p:ext uri="{BB962C8B-B14F-4D97-AF65-F5344CB8AC3E}">
        <p14:creationId xmlns:p14="http://schemas.microsoft.com/office/powerpoint/2010/main" val="404729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 / Ontology collaboration</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16</a:t>
            </a:fld>
            <a:endParaRPr lang="en-US"/>
          </a:p>
        </p:txBody>
      </p:sp>
      <p:sp>
        <p:nvSpPr>
          <p:cNvPr id="5" name="AutoShape 5"/>
          <p:cNvSpPr>
            <a:spLocks noChangeArrowheads="1"/>
          </p:cNvSpPr>
          <p:nvPr/>
        </p:nvSpPr>
        <p:spPr bwMode="auto">
          <a:xfrm>
            <a:off x="137294" y="3189684"/>
            <a:ext cx="1973146"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Headache</a:t>
            </a:r>
          </a:p>
        </p:txBody>
      </p:sp>
      <p:sp>
        <p:nvSpPr>
          <p:cNvPr id="6" name="AutoShape 5"/>
          <p:cNvSpPr>
            <a:spLocks noChangeArrowheads="1"/>
          </p:cNvSpPr>
          <p:nvPr/>
        </p:nvSpPr>
        <p:spPr bwMode="auto">
          <a:xfrm>
            <a:off x="3199102" y="3163859"/>
            <a:ext cx="2067168"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Reviewing</a:t>
            </a:r>
          </a:p>
        </p:txBody>
      </p:sp>
      <p:sp>
        <p:nvSpPr>
          <p:cNvPr id="7" name="AutoShape 5"/>
          <p:cNvSpPr>
            <a:spLocks noChangeArrowheads="1"/>
          </p:cNvSpPr>
          <p:nvPr/>
        </p:nvSpPr>
        <p:spPr bwMode="auto">
          <a:xfrm>
            <a:off x="6770858" y="2622599"/>
            <a:ext cx="1988890" cy="119181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Temporal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region</a:t>
            </a:r>
          </a:p>
        </p:txBody>
      </p:sp>
      <p:sp>
        <p:nvSpPr>
          <p:cNvPr id="8" name="AutoShape 5"/>
          <p:cNvSpPr>
            <a:spLocks noChangeArrowheads="1"/>
          </p:cNvSpPr>
          <p:nvPr/>
        </p:nvSpPr>
        <p:spPr bwMode="auto">
          <a:xfrm>
            <a:off x="2060362" y="2113181"/>
            <a:ext cx="1559386"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Process</a:t>
            </a:r>
          </a:p>
        </p:txBody>
      </p:sp>
      <p:sp>
        <p:nvSpPr>
          <p:cNvPr id="9" name="AutoShape 5"/>
          <p:cNvSpPr>
            <a:spLocks noChangeArrowheads="1"/>
          </p:cNvSpPr>
          <p:nvPr/>
        </p:nvSpPr>
        <p:spPr bwMode="auto">
          <a:xfrm>
            <a:off x="5562732" y="1466195"/>
            <a:ext cx="2059514"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Occurrent</a:t>
            </a:r>
            <a:endPar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endParaRPr>
          </a:p>
        </p:txBody>
      </p:sp>
      <p:cxnSp>
        <p:nvCxnSpPr>
          <p:cNvPr id="10" name="Straight Arrow Connector 9"/>
          <p:cNvCxnSpPr>
            <a:stCxn id="5" idx="0"/>
            <a:endCxn id="8" idx="2"/>
          </p:cNvCxnSpPr>
          <p:nvPr/>
        </p:nvCxnSpPr>
        <p:spPr bwMode="auto">
          <a:xfrm flipV="1">
            <a:off x="1123867" y="2760167"/>
            <a:ext cx="1716188" cy="429517"/>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1" name="Straight Arrow Connector 10"/>
          <p:cNvCxnSpPr>
            <a:stCxn id="6" idx="0"/>
            <a:endCxn id="8" idx="2"/>
          </p:cNvCxnSpPr>
          <p:nvPr/>
        </p:nvCxnSpPr>
        <p:spPr bwMode="auto">
          <a:xfrm flipH="1" flipV="1">
            <a:off x="2840055" y="2760167"/>
            <a:ext cx="1392631" cy="403692"/>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2" name="Straight Arrow Connector 11"/>
          <p:cNvCxnSpPr>
            <a:stCxn id="8" idx="0"/>
            <a:endCxn id="9" idx="1"/>
          </p:cNvCxnSpPr>
          <p:nvPr/>
        </p:nvCxnSpPr>
        <p:spPr bwMode="auto">
          <a:xfrm flipV="1">
            <a:off x="2840055" y="1789688"/>
            <a:ext cx="2722677" cy="323493"/>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3" name="Straight Arrow Connector 12"/>
          <p:cNvCxnSpPr>
            <a:stCxn id="7" idx="0"/>
            <a:endCxn id="9" idx="2"/>
          </p:cNvCxnSpPr>
          <p:nvPr/>
        </p:nvCxnSpPr>
        <p:spPr bwMode="auto">
          <a:xfrm flipH="1" flipV="1">
            <a:off x="6592489" y="2113181"/>
            <a:ext cx="1172814" cy="509418"/>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4" name="Straight Arrow Connector 13"/>
          <p:cNvCxnSpPr>
            <a:stCxn id="7" idx="1"/>
            <a:endCxn id="8" idx="3"/>
          </p:cNvCxnSpPr>
          <p:nvPr/>
        </p:nvCxnSpPr>
        <p:spPr bwMode="auto">
          <a:xfrm flipH="1" flipV="1">
            <a:off x="3619748" y="2436674"/>
            <a:ext cx="3151110" cy="781833"/>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sp>
        <p:nvSpPr>
          <p:cNvPr id="15" name="TextBox 14"/>
          <p:cNvSpPr txBox="1"/>
          <p:nvPr/>
        </p:nvSpPr>
        <p:spPr>
          <a:xfrm>
            <a:off x="4618341" y="2227571"/>
            <a:ext cx="1260281" cy="461665"/>
          </a:xfrm>
          <a:prstGeom prst="rect">
            <a:avLst/>
          </a:prstGeom>
          <a:noFill/>
        </p:spPr>
        <p:txBody>
          <a:bodyPr wrap="none" rtlCol="0">
            <a:spAutoFit/>
          </a:bodyPr>
          <a:lstStyle/>
          <a:p>
            <a:r>
              <a:rPr lang="en-US" dirty="0">
                <a:solidFill>
                  <a:srgbClr val="00B050"/>
                </a:solidFill>
              </a:rPr>
              <a:t>occupies</a:t>
            </a:r>
          </a:p>
        </p:txBody>
      </p:sp>
      <p:sp>
        <p:nvSpPr>
          <p:cNvPr id="16" name="TextBox 15"/>
          <p:cNvSpPr txBox="1"/>
          <p:nvPr/>
        </p:nvSpPr>
        <p:spPr>
          <a:xfrm>
            <a:off x="3507481" y="1419136"/>
            <a:ext cx="526106" cy="461665"/>
          </a:xfrm>
          <a:prstGeom prst="rect">
            <a:avLst/>
          </a:prstGeom>
          <a:noFill/>
        </p:spPr>
        <p:txBody>
          <a:bodyPr wrap="none" rtlCol="0">
            <a:spAutoFit/>
          </a:bodyPr>
          <a:lstStyle/>
          <a:p>
            <a:r>
              <a:rPr lang="en-US" dirty="0" err="1">
                <a:solidFill>
                  <a:srgbClr val="FFFF00"/>
                </a:solidFill>
              </a:rPr>
              <a:t>isa</a:t>
            </a:r>
            <a:endParaRPr lang="en-US" dirty="0">
              <a:solidFill>
                <a:srgbClr val="FFFF00"/>
              </a:solidFill>
            </a:endParaRPr>
          </a:p>
        </p:txBody>
      </p:sp>
      <p:sp>
        <p:nvSpPr>
          <p:cNvPr id="17" name="TextBox 16"/>
          <p:cNvSpPr txBox="1"/>
          <p:nvPr/>
        </p:nvSpPr>
        <p:spPr>
          <a:xfrm>
            <a:off x="1123867" y="2566670"/>
            <a:ext cx="526106" cy="461665"/>
          </a:xfrm>
          <a:prstGeom prst="rect">
            <a:avLst/>
          </a:prstGeom>
          <a:noFill/>
        </p:spPr>
        <p:txBody>
          <a:bodyPr wrap="none" rtlCol="0">
            <a:spAutoFit/>
          </a:bodyPr>
          <a:lstStyle/>
          <a:p>
            <a:r>
              <a:rPr lang="en-US" dirty="0" err="1">
                <a:solidFill>
                  <a:srgbClr val="FFFF00"/>
                </a:solidFill>
              </a:rPr>
              <a:t>isa</a:t>
            </a:r>
            <a:endParaRPr lang="en-US" dirty="0">
              <a:solidFill>
                <a:srgbClr val="FFFF00"/>
              </a:solidFill>
            </a:endParaRPr>
          </a:p>
        </p:txBody>
      </p:sp>
      <p:sp>
        <p:nvSpPr>
          <p:cNvPr id="18" name="TextBox 17"/>
          <p:cNvSpPr txBox="1"/>
          <p:nvPr/>
        </p:nvSpPr>
        <p:spPr>
          <a:xfrm>
            <a:off x="3767084" y="2604617"/>
            <a:ext cx="526106" cy="461665"/>
          </a:xfrm>
          <a:prstGeom prst="rect">
            <a:avLst/>
          </a:prstGeom>
          <a:noFill/>
        </p:spPr>
        <p:txBody>
          <a:bodyPr wrap="none" rtlCol="0">
            <a:spAutoFit/>
          </a:bodyPr>
          <a:lstStyle/>
          <a:p>
            <a:r>
              <a:rPr lang="en-US" dirty="0" err="1">
                <a:solidFill>
                  <a:srgbClr val="FFFF00"/>
                </a:solidFill>
              </a:rPr>
              <a:t>isa</a:t>
            </a:r>
            <a:endParaRPr lang="en-US" dirty="0">
              <a:solidFill>
                <a:srgbClr val="FFFF00"/>
              </a:solidFill>
            </a:endParaRPr>
          </a:p>
        </p:txBody>
      </p:sp>
      <p:sp>
        <p:nvSpPr>
          <p:cNvPr id="19" name="TextBox 18"/>
          <p:cNvSpPr txBox="1"/>
          <p:nvPr/>
        </p:nvSpPr>
        <p:spPr>
          <a:xfrm>
            <a:off x="7473366" y="2044996"/>
            <a:ext cx="526106" cy="461665"/>
          </a:xfrm>
          <a:prstGeom prst="rect">
            <a:avLst/>
          </a:prstGeom>
          <a:noFill/>
        </p:spPr>
        <p:txBody>
          <a:bodyPr wrap="none" rtlCol="0">
            <a:spAutoFit/>
          </a:bodyPr>
          <a:lstStyle/>
          <a:p>
            <a:r>
              <a:rPr lang="en-US" dirty="0" err="1">
                <a:solidFill>
                  <a:srgbClr val="FFFF00"/>
                </a:solidFill>
              </a:rPr>
              <a:t>isa</a:t>
            </a:r>
            <a:endParaRPr lang="en-US" dirty="0">
              <a:solidFill>
                <a:srgbClr val="FFFF00"/>
              </a:solidFill>
            </a:endParaRPr>
          </a:p>
        </p:txBody>
      </p:sp>
      <p:sp>
        <p:nvSpPr>
          <p:cNvPr id="20" name="AutoShape 5"/>
          <p:cNvSpPr>
            <a:spLocks noChangeArrowheads="1"/>
          </p:cNvSpPr>
          <p:nvPr/>
        </p:nvSpPr>
        <p:spPr bwMode="auto">
          <a:xfrm>
            <a:off x="137294" y="3189684"/>
            <a:ext cx="1973146"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Headache</a:t>
            </a:r>
          </a:p>
        </p:txBody>
      </p:sp>
      <p:sp>
        <p:nvSpPr>
          <p:cNvPr id="21" name="AutoShape 5"/>
          <p:cNvSpPr>
            <a:spLocks noChangeArrowheads="1"/>
          </p:cNvSpPr>
          <p:nvPr/>
        </p:nvSpPr>
        <p:spPr bwMode="auto">
          <a:xfrm>
            <a:off x="3199102" y="3163859"/>
            <a:ext cx="2067168"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Reviewing</a:t>
            </a:r>
          </a:p>
        </p:txBody>
      </p:sp>
      <p:sp>
        <p:nvSpPr>
          <p:cNvPr id="22" name="AutoShape 5"/>
          <p:cNvSpPr>
            <a:spLocks noChangeArrowheads="1"/>
          </p:cNvSpPr>
          <p:nvPr/>
        </p:nvSpPr>
        <p:spPr bwMode="auto">
          <a:xfrm>
            <a:off x="6770858" y="2622599"/>
            <a:ext cx="1988890" cy="119181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Temporal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region</a:t>
            </a:r>
          </a:p>
        </p:txBody>
      </p:sp>
      <p:sp>
        <p:nvSpPr>
          <p:cNvPr id="23" name="Text Box 4"/>
          <p:cNvSpPr txBox="1">
            <a:spLocks noChangeArrowheads="1"/>
          </p:cNvSpPr>
          <p:nvPr/>
        </p:nvSpPr>
        <p:spPr bwMode="auto">
          <a:xfrm>
            <a:off x="118164" y="5251946"/>
            <a:ext cx="1989084" cy="707886"/>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headache on July 24 2019</a:t>
            </a:r>
          </a:p>
        </p:txBody>
      </p:sp>
      <p:sp>
        <p:nvSpPr>
          <p:cNvPr id="24"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Text Box 6"/>
          <p:cNvSpPr txBox="1">
            <a:spLocks noChangeArrowheads="1"/>
          </p:cNvSpPr>
          <p:nvPr/>
        </p:nvSpPr>
        <p:spPr bwMode="auto">
          <a:xfrm>
            <a:off x="-58915" y="4038928"/>
            <a:ext cx="17491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instanceOf</a:t>
            </a:r>
            <a:r>
              <a:rPr kumimoji="0" lang="en-US"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t1</a:t>
            </a:r>
          </a:p>
        </p:txBody>
      </p:sp>
      <p:cxnSp>
        <p:nvCxnSpPr>
          <p:cNvPr id="26" name="AutoShape 7"/>
          <p:cNvCxnSpPr>
            <a:cxnSpLocks noChangeShapeType="1"/>
            <a:stCxn id="23" idx="0"/>
            <a:endCxn id="20" idx="2"/>
          </p:cNvCxnSpPr>
          <p:nvPr/>
        </p:nvCxnSpPr>
        <p:spPr bwMode="auto">
          <a:xfrm flipV="1">
            <a:off x="1112706" y="3836670"/>
            <a:ext cx="11161" cy="1415276"/>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7" name="Text Box 4"/>
          <p:cNvSpPr txBox="1">
            <a:spLocks noChangeArrowheads="1"/>
          </p:cNvSpPr>
          <p:nvPr/>
        </p:nvSpPr>
        <p:spPr bwMode="auto">
          <a:xfrm>
            <a:off x="3305738" y="4987805"/>
            <a:ext cx="1853897" cy="1323439"/>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My most</a:t>
            </a:r>
            <a:r>
              <a:rPr kumimoji="0" lang="en-US" altLang="en-US" sz="20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recent ontology paper reviewing</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8" name="Text Box 4"/>
          <p:cNvSpPr txBox="1">
            <a:spLocks noChangeArrowheads="1"/>
          </p:cNvSpPr>
          <p:nvPr/>
        </p:nvSpPr>
        <p:spPr bwMode="auto">
          <a:xfrm>
            <a:off x="6592489" y="4944170"/>
            <a:ext cx="2345628" cy="1323439"/>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rPr>
              <a:t>Temporal region denoted by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b="1" dirty="0">
                <a:solidFill>
                  <a:srgbClr val="000000"/>
                </a:solidFill>
              </a:rPr>
              <a:t>‘July 24 2019, 1-5pm ECT’</a:t>
            </a:r>
            <a:endParaRPr kumimoji="0" lang="en-US" altLang="en-US" sz="2000" b="1" i="0" u="none" strike="noStrike" kern="1200" cap="none" spc="0" normalizeH="0" baseline="0" noProof="0" dirty="0">
              <a:ln>
                <a:noFill/>
              </a:ln>
              <a:solidFill>
                <a:srgbClr val="000000"/>
              </a:solidFill>
              <a:effectLst/>
              <a:uLnTx/>
              <a:uFillTx/>
            </a:endParaRPr>
          </a:p>
        </p:txBody>
      </p:sp>
      <p:cxnSp>
        <p:nvCxnSpPr>
          <p:cNvPr id="29" name="AutoShape 7"/>
          <p:cNvCxnSpPr>
            <a:cxnSpLocks noChangeShapeType="1"/>
            <a:stCxn id="27" idx="0"/>
            <a:endCxn id="21" idx="2"/>
          </p:cNvCxnSpPr>
          <p:nvPr/>
        </p:nvCxnSpPr>
        <p:spPr bwMode="auto">
          <a:xfrm flipH="1" flipV="1">
            <a:off x="4232686" y="3810845"/>
            <a:ext cx="1" cy="1176960"/>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0" name="AutoShape 7"/>
          <p:cNvCxnSpPr>
            <a:cxnSpLocks noChangeShapeType="1"/>
            <a:stCxn id="28" idx="0"/>
            <a:endCxn id="22" idx="2"/>
          </p:cNvCxnSpPr>
          <p:nvPr/>
        </p:nvCxnSpPr>
        <p:spPr bwMode="auto">
          <a:xfrm flipV="1">
            <a:off x="7765303" y="3814415"/>
            <a:ext cx="0" cy="1129755"/>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1" name="Text Box 6"/>
          <p:cNvSpPr txBox="1">
            <a:spLocks noChangeArrowheads="1"/>
          </p:cNvSpPr>
          <p:nvPr/>
        </p:nvSpPr>
        <p:spPr bwMode="auto">
          <a:xfrm>
            <a:off x="3002775" y="4048799"/>
            <a:ext cx="1806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instanceOf</a:t>
            </a:r>
            <a:r>
              <a:rPr kumimoji="0" lang="en-US"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t2</a:t>
            </a:r>
          </a:p>
        </p:txBody>
      </p:sp>
      <p:sp>
        <p:nvSpPr>
          <p:cNvPr id="32" name="Text Box 6"/>
          <p:cNvSpPr txBox="1">
            <a:spLocks noChangeArrowheads="1"/>
          </p:cNvSpPr>
          <p:nvPr/>
        </p:nvSpPr>
        <p:spPr bwMode="auto">
          <a:xfrm>
            <a:off x="6573439" y="4047574"/>
            <a:ext cx="1806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instanceOf</a:t>
            </a:r>
            <a:r>
              <a:rPr kumimoji="0" lang="en-US"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t2 </a:t>
            </a:r>
          </a:p>
        </p:txBody>
      </p:sp>
      <p:cxnSp>
        <p:nvCxnSpPr>
          <p:cNvPr id="33" name="Straight Arrow Connector 32"/>
          <p:cNvCxnSpPr/>
          <p:nvPr/>
        </p:nvCxnSpPr>
        <p:spPr bwMode="auto">
          <a:xfrm flipH="1">
            <a:off x="2129692" y="5449014"/>
            <a:ext cx="1156350" cy="0"/>
          </a:xfrm>
          <a:prstGeom prst="straightConnector1">
            <a:avLst/>
          </a:prstGeom>
          <a:solidFill>
            <a:schemeClr val="accent1"/>
          </a:solidFill>
          <a:ln w="57150" cap="flat" cmpd="sng" algn="ctr">
            <a:solidFill>
              <a:srgbClr val="92D050"/>
            </a:solidFill>
            <a:prstDash val="solid"/>
            <a:round/>
            <a:headEnd type="triangle" w="med" len="med"/>
            <a:tailEnd type="none" w="med" len="med"/>
          </a:ln>
          <a:effectLst/>
        </p:spPr>
      </p:cxnSp>
      <p:cxnSp>
        <p:nvCxnSpPr>
          <p:cNvPr id="34" name="Straight Arrow Connector 33"/>
          <p:cNvCxnSpPr/>
          <p:nvPr/>
        </p:nvCxnSpPr>
        <p:spPr bwMode="auto">
          <a:xfrm flipH="1">
            <a:off x="5125394" y="5449014"/>
            <a:ext cx="1467095" cy="0"/>
          </a:xfrm>
          <a:prstGeom prst="straightConnector1">
            <a:avLst/>
          </a:prstGeom>
          <a:solidFill>
            <a:schemeClr val="accent1"/>
          </a:solidFill>
          <a:ln w="57150" cap="flat" cmpd="sng" algn="ctr">
            <a:solidFill>
              <a:srgbClr val="92D050"/>
            </a:solidFill>
            <a:prstDash val="solid"/>
            <a:round/>
            <a:headEnd type="triangle" w="med" len="med"/>
            <a:tailEnd type="none" w="med" len="med"/>
          </a:ln>
          <a:effectLst/>
        </p:spPr>
      </p:cxnSp>
      <p:cxnSp>
        <p:nvCxnSpPr>
          <p:cNvPr id="35" name="Straight Arrow Connector 34"/>
          <p:cNvCxnSpPr/>
          <p:nvPr/>
        </p:nvCxnSpPr>
        <p:spPr bwMode="auto">
          <a:xfrm>
            <a:off x="5208363" y="5867400"/>
            <a:ext cx="1384126" cy="10180"/>
          </a:xfrm>
          <a:prstGeom prst="straightConnector1">
            <a:avLst/>
          </a:prstGeom>
          <a:solidFill>
            <a:schemeClr val="accent1"/>
          </a:solidFill>
          <a:ln w="57150" cap="flat" cmpd="sng" algn="ctr">
            <a:solidFill>
              <a:srgbClr val="92D050"/>
            </a:solidFill>
            <a:prstDash val="solid"/>
            <a:round/>
            <a:headEnd type="triangle" w="med" len="med"/>
            <a:tailEnd type="none" w="med" len="med"/>
          </a:ln>
          <a:effectLst/>
        </p:spPr>
      </p:cxnSp>
      <p:sp>
        <p:nvSpPr>
          <p:cNvPr id="38" name="TextBox 37"/>
          <p:cNvSpPr txBox="1"/>
          <p:nvPr/>
        </p:nvSpPr>
        <p:spPr>
          <a:xfrm>
            <a:off x="2236830" y="4898966"/>
            <a:ext cx="902811" cy="523220"/>
          </a:xfrm>
          <a:prstGeom prst="rect">
            <a:avLst/>
          </a:prstGeom>
          <a:noFill/>
        </p:spPr>
        <p:txBody>
          <a:bodyPr wrap="none" rtlCol="0">
            <a:spAutoFit/>
          </a:bodyPr>
          <a:lstStyle/>
          <a:p>
            <a:pPr algn="ctr"/>
            <a:r>
              <a:rPr lang="en-US" sz="1400" dirty="0" err="1">
                <a:solidFill>
                  <a:srgbClr val="92D050"/>
                </a:solidFill>
              </a:rPr>
              <a:t>Occurrent</a:t>
            </a:r>
            <a:endParaRPr lang="en-US" sz="1400" dirty="0">
              <a:solidFill>
                <a:srgbClr val="92D050"/>
              </a:solidFill>
            </a:endParaRPr>
          </a:p>
          <a:p>
            <a:pPr algn="ctr"/>
            <a:r>
              <a:rPr lang="en-US" sz="1400" dirty="0" err="1">
                <a:solidFill>
                  <a:srgbClr val="92D050"/>
                </a:solidFill>
              </a:rPr>
              <a:t>PartOf</a:t>
            </a:r>
            <a:endParaRPr lang="en-US" sz="1400" dirty="0">
              <a:solidFill>
                <a:srgbClr val="92D050"/>
              </a:solidFill>
            </a:endParaRPr>
          </a:p>
        </p:txBody>
      </p:sp>
      <p:sp>
        <p:nvSpPr>
          <p:cNvPr id="39" name="TextBox 38">
            <a:extLst>
              <a:ext uri="{FF2B5EF4-FFF2-40B4-BE49-F238E27FC236}">
                <a16:creationId xmlns:a16="http://schemas.microsoft.com/office/drawing/2014/main" id="{D734D6BA-639E-431F-BF9B-94CDF3493180}"/>
              </a:ext>
            </a:extLst>
          </p:cNvPr>
          <p:cNvSpPr txBox="1"/>
          <p:nvPr/>
        </p:nvSpPr>
        <p:spPr>
          <a:xfrm>
            <a:off x="5367466" y="5956806"/>
            <a:ext cx="1065921" cy="523220"/>
          </a:xfrm>
          <a:prstGeom prst="rect">
            <a:avLst/>
          </a:prstGeom>
          <a:noFill/>
        </p:spPr>
        <p:txBody>
          <a:bodyPr wrap="square" rtlCol="0">
            <a:spAutoFit/>
          </a:bodyPr>
          <a:lstStyle/>
          <a:p>
            <a:pPr algn="ctr"/>
            <a:r>
              <a:rPr lang="en-US" sz="1400" dirty="0">
                <a:solidFill>
                  <a:srgbClr val="92D050"/>
                </a:solidFill>
              </a:rPr>
              <a:t>t-r-</a:t>
            </a:r>
            <a:r>
              <a:rPr lang="en-US" sz="1400" dirty="0" err="1">
                <a:solidFill>
                  <a:srgbClr val="92D050"/>
                </a:solidFill>
              </a:rPr>
              <a:t>occupiedBy</a:t>
            </a:r>
            <a:endParaRPr lang="en-US" sz="1400" dirty="0">
              <a:solidFill>
                <a:srgbClr val="92D050"/>
              </a:solidFill>
            </a:endParaRPr>
          </a:p>
        </p:txBody>
      </p:sp>
      <p:sp>
        <p:nvSpPr>
          <p:cNvPr id="40" name="TextBox 39">
            <a:extLst>
              <a:ext uri="{FF2B5EF4-FFF2-40B4-BE49-F238E27FC236}">
                <a16:creationId xmlns:a16="http://schemas.microsoft.com/office/drawing/2014/main" id="{649461C4-CE25-4D8C-B224-F952C10AB7DF}"/>
              </a:ext>
            </a:extLst>
          </p:cNvPr>
          <p:cNvSpPr txBox="1"/>
          <p:nvPr/>
        </p:nvSpPr>
        <p:spPr>
          <a:xfrm>
            <a:off x="5318451" y="5029200"/>
            <a:ext cx="1082349" cy="307777"/>
          </a:xfrm>
          <a:prstGeom prst="rect">
            <a:avLst/>
          </a:prstGeom>
          <a:noFill/>
        </p:spPr>
        <p:txBody>
          <a:bodyPr wrap="none" rtlCol="0">
            <a:spAutoFit/>
          </a:bodyPr>
          <a:lstStyle/>
          <a:p>
            <a:pPr algn="ctr"/>
            <a:r>
              <a:rPr lang="en-US" sz="1400" dirty="0">
                <a:solidFill>
                  <a:srgbClr val="92D050"/>
                </a:solidFill>
              </a:rPr>
              <a:t>Occupies-t-r</a:t>
            </a:r>
          </a:p>
        </p:txBody>
      </p:sp>
    </p:spTree>
    <p:extLst>
      <p:ext uri="{BB962C8B-B14F-4D97-AF65-F5344CB8AC3E}">
        <p14:creationId xmlns:p14="http://schemas.microsoft.com/office/powerpoint/2010/main" val="319380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the particular/universal distinction (1)</a:t>
            </a:r>
          </a:p>
        </p:txBody>
      </p:sp>
      <p:sp>
        <p:nvSpPr>
          <p:cNvPr id="3" name="Content Placeholder 2"/>
          <p:cNvSpPr>
            <a:spLocks noGrp="1"/>
          </p:cNvSpPr>
          <p:nvPr>
            <p:ph idx="1"/>
          </p:nvPr>
        </p:nvSpPr>
        <p:spPr>
          <a:xfrm>
            <a:off x="228600" y="2209800"/>
            <a:ext cx="8686800" cy="4419600"/>
          </a:xfrm>
        </p:spPr>
        <p:txBody>
          <a:bodyPr/>
          <a:lstStyle/>
          <a:p>
            <a:pPr marL="457200" indent="-457200">
              <a:buFont typeface="+mj-lt"/>
              <a:buAutoNum type="arabicPeriod"/>
            </a:pPr>
            <a:r>
              <a:rPr lang="en-US" dirty="0"/>
              <a:t>Ignoring the distinction may lead to assertions in which</a:t>
            </a:r>
          </a:p>
          <a:p>
            <a:pPr marL="857250" lvl="1" indent="-457200">
              <a:buFont typeface="+mj-lt"/>
              <a:buAutoNum type="alphaLcParenR"/>
            </a:pPr>
            <a:r>
              <a:rPr lang="en-US" dirty="0"/>
              <a:t>Different interpretations are possible depending on which terms intend particulars and which universals, </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936524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Importance of being clear</a:t>
            </a:r>
          </a:p>
        </p:txBody>
      </p:sp>
      <p:sp>
        <p:nvSpPr>
          <p:cNvPr id="32771" name="Content Placeholder 2"/>
          <p:cNvSpPr>
            <a:spLocks noGrp="1"/>
          </p:cNvSpPr>
          <p:nvPr>
            <p:ph idx="1"/>
          </p:nvPr>
        </p:nvSpPr>
        <p:spPr/>
        <p:txBody>
          <a:bodyPr/>
          <a:lstStyle/>
          <a:p>
            <a:r>
              <a:rPr lang="en-US" altLang="en-US" dirty="0"/>
              <a:t>The International Classification of Headache Disorders has</a:t>
            </a:r>
          </a:p>
          <a:p>
            <a:r>
              <a:rPr lang="en-US" altLang="en-US" dirty="0"/>
              <a:t>‘</a:t>
            </a:r>
            <a:r>
              <a:rPr lang="en-US" altLang="en-US" i="1" dirty="0"/>
              <a:t>Persistent idiopathic facial pain (PIFP)</a:t>
            </a:r>
            <a:r>
              <a:rPr lang="en-US" altLang="en-US" dirty="0"/>
              <a:t>’ </a:t>
            </a:r>
          </a:p>
          <a:p>
            <a:pPr lvl="1">
              <a:buFontTx/>
              <a:buNone/>
            </a:pPr>
            <a:r>
              <a:rPr lang="en-US" altLang="en-US" dirty="0"/>
              <a:t>= ‘</a:t>
            </a:r>
            <a:r>
              <a:rPr lang="en-US" altLang="en-US" i="1" dirty="0"/>
              <a:t>persistent facial pain with varying presentations …’</a:t>
            </a:r>
          </a:p>
          <a:p>
            <a:pPr lvl="1">
              <a:buFontTx/>
              <a:buNone/>
            </a:pPr>
            <a:endParaRPr lang="en-US" altLang="en-US" i="1" dirty="0"/>
          </a:p>
          <a:p>
            <a:pPr lvl="1" indent="-742950">
              <a:buFontTx/>
              <a:buNone/>
            </a:pPr>
            <a:r>
              <a:rPr lang="en-US" altLang="en-US" dirty="0"/>
              <a:t>Imagine three patients: </a:t>
            </a:r>
          </a:p>
          <a:p>
            <a:pPr lvl="1" indent="-396875"/>
            <a:r>
              <a:rPr lang="en-US" altLang="en-US" sz="2000" dirty="0"/>
              <a:t>all three have continuously pain,</a:t>
            </a:r>
          </a:p>
          <a:p>
            <a:pPr lvl="1" indent="-396875"/>
            <a:r>
              <a:rPr lang="en-US" altLang="en-US" sz="2000" dirty="0"/>
              <a:t>the first one has always pain which presents itself in the same way,</a:t>
            </a:r>
          </a:p>
          <a:p>
            <a:pPr lvl="1" indent="-396875"/>
            <a:r>
              <a:rPr lang="en-US" altLang="en-US" sz="2000" dirty="0"/>
              <a:t>the second one has also always pain which presents itself in the same way, but in a different way than in the first patient,</a:t>
            </a:r>
          </a:p>
          <a:p>
            <a:pPr lvl="1" indent="-396875"/>
            <a:r>
              <a:rPr lang="en-US" altLang="en-US" sz="2000" dirty="0"/>
              <a:t>the third one’s pain presents itself sometimes like in the first patient, sometimes like in the second patient, and sometimes different from those.</a:t>
            </a:r>
          </a:p>
          <a:p>
            <a:pPr lvl="1" indent="-742950">
              <a:buFontTx/>
              <a:buNone/>
            </a:pPr>
            <a:r>
              <a:rPr lang="en-US" altLang="en-US" dirty="0"/>
              <a:t>Which patients satisfy the definition for PIFP ?</a:t>
            </a:r>
          </a:p>
          <a:p>
            <a:pPr lvl="1" indent="-742950">
              <a:buFontTx/>
              <a:buNone/>
            </a:pPr>
            <a:endParaRPr lang="en-US" altLang="en-US" dirty="0"/>
          </a:p>
          <a:p>
            <a:pPr lvl="1" indent="-742950">
              <a:buFontTx/>
              <a:buNone/>
            </a:pPr>
            <a:endParaRPr lang="en-US" altLang="en-US" dirty="0"/>
          </a:p>
          <a:p>
            <a:pPr lvl="1">
              <a:buFontTx/>
              <a:buNone/>
            </a:pPr>
            <a:endParaRPr lang="en-US" altLang="en-US" i="1" dirty="0"/>
          </a:p>
          <a:p>
            <a:pPr lvl="1">
              <a:buFontTx/>
              <a:buNone/>
            </a:pPr>
            <a:endParaRPr lang="en-US" altLang="en-US" i="1" dirty="0"/>
          </a:p>
          <a:p>
            <a:pPr lvl="1">
              <a:buFontTx/>
              <a:buNone/>
            </a:pPr>
            <a:endParaRPr lang="en-US" altLang="en-US" dirty="0"/>
          </a:p>
        </p:txBody>
      </p:sp>
      <p:sp>
        <p:nvSpPr>
          <p:cNvPr id="2" name="Slide Number Placeholder 1"/>
          <p:cNvSpPr>
            <a:spLocks noGrp="1"/>
          </p:cNvSpPr>
          <p:nvPr>
            <p:ph type="sldNum" sz="quarter" idx="10"/>
          </p:nvPr>
        </p:nvSpPr>
        <p:spPr/>
        <p:txBody>
          <a:bodyPr/>
          <a:lstStyle/>
          <a:p>
            <a:fld id="{004D1D7D-B51D-4B29-AD07-DC5E510FA9B6}" type="slidenum">
              <a:rPr lang="en-US" smtClean="0"/>
              <a:pPr/>
              <a:t>18</a:t>
            </a:fld>
            <a:endParaRPr lang="en-US"/>
          </a:p>
        </p:txBody>
      </p:sp>
    </p:spTree>
    <p:extLst>
      <p:ext uri="{BB962C8B-B14F-4D97-AF65-F5344CB8AC3E}">
        <p14:creationId xmlns:p14="http://schemas.microsoft.com/office/powerpoint/2010/main" val="126001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Talking about particulars or types?</a:t>
            </a:r>
          </a:p>
        </p:txBody>
      </p:sp>
      <p:sp>
        <p:nvSpPr>
          <p:cNvPr id="32771" name="Content Placeholder 2"/>
          <p:cNvSpPr>
            <a:spLocks noGrp="1"/>
          </p:cNvSpPr>
          <p:nvPr>
            <p:ph idx="1"/>
          </p:nvPr>
        </p:nvSpPr>
        <p:spPr/>
        <p:txBody>
          <a:bodyPr/>
          <a:lstStyle/>
          <a:p>
            <a:r>
              <a:rPr lang="en-US" altLang="en-US"/>
              <a:t>‘</a:t>
            </a:r>
            <a:r>
              <a:rPr lang="en-US" altLang="en-US" i="1"/>
              <a:t>Persistent idiopathic facial pain (PIFP)</a:t>
            </a:r>
            <a:r>
              <a:rPr lang="en-US" altLang="en-US"/>
              <a:t>’ </a:t>
            </a:r>
          </a:p>
          <a:p>
            <a:pPr lvl="1">
              <a:buFontTx/>
              <a:buNone/>
            </a:pPr>
            <a:r>
              <a:rPr lang="en-US" altLang="en-US"/>
              <a:t>= ‘</a:t>
            </a:r>
            <a:r>
              <a:rPr lang="en-US" altLang="en-US" i="1"/>
              <a:t>persistent facial pain with varying presentations …’</a:t>
            </a:r>
            <a:endParaRPr lang="en-US" altLang="en-US"/>
          </a:p>
        </p:txBody>
      </p:sp>
      <p:sp>
        <p:nvSpPr>
          <p:cNvPr id="7" name="Slide Number Placeholder 6"/>
          <p:cNvSpPr>
            <a:spLocks noGrp="1"/>
          </p:cNvSpPr>
          <p:nvPr>
            <p:ph type="sldNum" sz="quarter" idx="10"/>
          </p:nvPr>
        </p:nvSpPr>
        <p:spPr/>
        <p:txBody>
          <a:bodyPr/>
          <a:lstStyle/>
          <a:p>
            <a:fld id="{004D1D7D-B51D-4B29-AD07-DC5E510FA9B6}" type="slidenum">
              <a:rPr lang="en-US" smtClean="0"/>
              <a:pPr/>
              <a:t>19</a:t>
            </a:fld>
            <a:endParaRPr lang="en-US"/>
          </a:p>
        </p:txBody>
      </p:sp>
      <p:grpSp>
        <p:nvGrpSpPr>
          <p:cNvPr id="2" name="Group 59"/>
          <p:cNvGrpSpPr>
            <a:grpSpLocks/>
          </p:cNvGrpSpPr>
          <p:nvPr/>
        </p:nvGrpSpPr>
        <p:grpSpPr bwMode="auto">
          <a:xfrm>
            <a:off x="928688" y="4171950"/>
            <a:ext cx="2366962" cy="2073275"/>
            <a:chOff x="929479" y="4171346"/>
            <a:chExt cx="2366416" cy="2073486"/>
          </a:xfrm>
        </p:grpSpPr>
        <p:cxnSp>
          <p:nvCxnSpPr>
            <p:cNvPr id="32806" name="Straight Arrow Connector 15"/>
            <p:cNvCxnSpPr>
              <a:cxnSpLocks noChangeShapeType="1"/>
              <a:stCxn id="32778" idx="0"/>
              <a:endCxn id="32783" idx="2"/>
            </p:cNvCxnSpPr>
            <p:nvPr/>
          </p:nvCxnSpPr>
          <p:spPr bwMode="auto">
            <a:xfrm flipH="1" flipV="1">
              <a:off x="1305363" y="4171346"/>
              <a:ext cx="195948"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807" name="Straight Arrow Connector 16"/>
            <p:cNvCxnSpPr>
              <a:cxnSpLocks noChangeShapeType="1"/>
              <a:stCxn id="32778" idx="0"/>
              <a:endCxn id="32784" idx="2"/>
            </p:cNvCxnSpPr>
            <p:nvPr/>
          </p:nvCxnSpPr>
          <p:spPr bwMode="auto">
            <a:xfrm flipV="1">
              <a:off x="1501311" y="4171346"/>
              <a:ext cx="1794584"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2808" name="TextBox 37"/>
            <p:cNvSpPr txBox="1">
              <a:spLocks noChangeArrowheads="1"/>
            </p:cNvSpPr>
            <p:nvPr/>
          </p:nvSpPr>
          <p:spPr bwMode="auto">
            <a:xfrm>
              <a:off x="929479" y="4572000"/>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32809" name="TextBox 38"/>
            <p:cNvSpPr txBox="1">
              <a:spLocks noChangeArrowheads="1"/>
            </p:cNvSpPr>
            <p:nvPr/>
          </p:nvSpPr>
          <p:spPr bwMode="auto">
            <a:xfrm>
              <a:off x="951251" y="4920343"/>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32810" name="TextBox 39"/>
            <p:cNvSpPr txBox="1">
              <a:spLocks noChangeArrowheads="1"/>
            </p:cNvSpPr>
            <p:nvPr/>
          </p:nvSpPr>
          <p:spPr bwMode="auto">
            <a:xfrm>
              <a:off x="963691" y="521270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sp>
          <p:nvSpPr>
            <p:cNvPr id="32811" name="TextBox 40"/>
            <p:cNvSpPr txBox="1">
              <a:spLocks noChangeArrowheads="1"/>
            </p:cNvSpPr>
            <p:nvPr/>
          </p:nvSpPr>
          <p:spPr bwMode="auto">
            <a:xfrm>
              <a:off x="2248205" y="5340221"/>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32812" name="TextBox 41"/>
            <p:cNvSpPr txBox="1">
              <a:spLocks noChangeArrowheads="1"/>
            </p:cNvSpPr>
            <p:nvPr/>
          </p:nvSpPr>
          <p:spPr bwMode="auto">
            <a:xfrm>
              <a:off x="1971397" y="560458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32813" name="TextBox 42"/>
            <p:cNvSpPr txBox="1">
              <a:spLocks noChangeArrowheads="1"/>
            </p:cNvSpPr>
            <p:nvPr/>
          </p:nvSpPr>
          <p:spPr bwMode="auto">
            <a:xfrm>
              <a:off x="1694588" y="590627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grpSp>
      <p:grpSp>
        <p:nvGrpSpPr>
          <p:cNvPr id="3" name="Group 60"/>
          <p:cNvGrpSpPr>
            <a:grpSpLocks/>
          </p:cNvGrpSpPr>
          <p:nvPr/>
        </p:nvGrpSpPr>
        <p:grpSpPr bwMode="auto">
          <a:xfrm>
            <a:off x="1304825" y="4170905"/>
            <a:ext cx="6884609" cy="2018272"/>
            <a:chOff x="1305263" y="4170301"/>
            <a:chExt cx="6884302" cy="2019451"/>
          </a:xfrm>
        </p:grpSpPr>
        <p:cxnSp>
          <p:nvCxnSpPr>
            <p:cNvPr id="32796" name="Straight Arrow Connector 19"/>
            <p:cNvCxnSpPr>
              <a:cxnSpLocks noChangeShapeType="1"/>
              <a:stCxn id="32780" idx="0"/>
              <a:endCxn id="32783" idx="2"/>
            </p:cNvCxnSpPr>
            <p:nvPr/>
          </p:nvCxnSpPr>
          <p:spPr bwMode="auto">
            <a:xfrm flipH="1" flipV="1">
              <a:off x="1305263" y="4170301"/>
              <a:ext cx="6672417" cy="2019451"/>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7" name="Straight Arrow Connector 22"/>
            <p:cNvCxnSpPr>
              <a:cxnSpLocks noChangeShapeType="1"/>
              <a:stCxn id="32780" idx="0"/>
              <a:endCxn id="32784" idx="2"/>
            </p:cNvCxnSpPr>
            <p:nvPr/>
          </p:nvCxnSpPr>
          <p:spPr bwMode="auto">
            <a:xfrm flipH="1" flipV="1">
              <a:off x="3295963" y="4170301"/>
              <a:ext cx="4681717" cy="2019451"/>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8" name="Straight Arrow Connector 25"/>
            <p:cNvCxnSpPr>
              <a:cxnSpLocks noChangeShapeType="1"/>
              <a:stCxn id="32780" idx="0"/>
              <a:endCxn id="32786" idx="2"/>
            </p:cNvCxnSpPr>
            <p:nvPr/>
          </p:nvCxnSpPr>
          <p:spPr bwMode="auto">
            <a:xfrm flipH="1" flipV="1">
              <a:off x="5541720" y="4170301"/>
              <a:ext cx="2435960" cy="2019451"/>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9" name="Straight Arrow Connector 28"/>
            <p:cNvCxnSpPr>
              <a:cxnSpLocks noChangeShapeType="1"/>
              <a:stCxn id="32780" idx="0"/>
              <a:endCxn id="32785" idx="2"/>
            </p:cNvCxnSpPr>
            <p:nvPr/>
          </p:nvCxnSpPr>
          <p:spPr bwMode="auto">
            <a:xfrm flipH="1" flipV="1">
              <a:off x="7796810" y="4170301"/>
              <a:ext cx="180870" cy="2019451"/>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32800" name="TextBox 43"/>
            <p:cNvSpPr txBox="1">
              <a:spLocks noChangeArrowheads="1"/>
            </p:cNvSpPr>
            <p:nvPr/>
          </p:nvSpPr>
          <p:spPr bwMode="auto">
            <a:xfrm>
              <a:off x="3046146" y="4647875"/>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1</a:t>
              </a:r>
            </a:p>
          </p:txBody>
        </p:sp>
        <p:sp>
          <p:nvSpPr>
            <p:cNvPr id="32801" name="TextBox 44"/>
            <p:cNvSpPr txBox="1">
              <a:spLocks noChangeArrowheads="1"/>
            </p:cNvSpPr>
            <p:nvPr/>
          </p:nvSpPr>
          <p:spPr bwMode="auto">
            <a:xfrm>
              <a:off x="3347836" y="476678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C000"/>
                  </a:solidFill>
                </a:rPr>
                <a:t>t</a:t>
              </a:r>
              <a:r>
                <a:rPr lang="en-US" altLang="en-US" sz="1600" baseline="-25000" dirty="0">
                  <a:solidFill>
                    <a:srgbClr val="FFC000"/>
                  </a:solidFill>
                </a:rPr>
                <a:t>2</a:t>
              </a:r>
            </a:p>
          </p:txBody>
        </p:sp>
        <p:sp>
          <p:nvSpPr>
            <p:cNvPr id="32802" name="TextBox 45"/>
            <p:cNvSpPr txBox="1">
              <a:spLocks noChangeArrowheads="1"/>
            </p:cNvSpPr>
            <p:nvPr/>
          </p:nvSpPr>
          <p:spPr bwMode="auto">
            <a:xfrm>
              <a:off x="3640195" y="487660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C000"/>
                  </a:solidFill>
                </a:rPr>
                <a:t>t</a:t>
              </a:r>
              <a:r>
                <a:rPr lang="en-US" altLang="en-US" sz="1600" baseline="-25000" dirty="0">
                  <a:solidFill>
                    <a:srgbClr val="FFC000"/>
                  </a:solidFill>
                </a:rPr>
                <a:t>3</a:t>
              </a:r>
            </a:p>
          </p:txBody>
        </p:sp>
        <p:sp>
          <p:nvSpPr>
            <p:cNvPr id="32803" name="TextBox 46"/>
            <p:cNvSpPr txBox="1">
              <a:spLocks noChangeArrowheads="1"/>
            </p:cNvSpPr>
            <p:nvPr/>
          </p:nvSpPr>
          <p:spPr bwMode="auto">
            <a:xfrm>
              <a:off x="3884184" y="4448039"/>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C000"/>
                  </a:solidFill>
                </a:rPr>
                <a:t>t</a:t>
              </a:r>
              <a:r>
                <a:rPr lang="en-US" altLang="en-US" sz="1600" baseline="-25000" dirty="0">
                  <a:solidFill>
                    <a:srgbClr val="FFC000"/>
                  </a:solidFill>
                </a:rPr>
                <a:t>1</a:t>
              </a:r>
            </a:p>
          </p:txBody>
        </p:sp>
        <p:sp>
          <p:nvSpPr>
            <p:cNvPr id="32804" name="TextBox 47"/>
            <p:cNvSpPr txBox="1">
              <a:spLocks noChangeArrowheads="1"/>
            </p:cNvSpPr>
            <p:nvPr/>
          </p:nvSpPr>
          <p:spPr bwMode="auto">
            <a:xfrm>
              <a:off x="5583846" y="433251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C000"/>
                  </a:solidFill>
                </a:rPr>
                <a:t>t</a:t>
              </a:r>
              <a:r>
                <a:rPr lang="en-US" altLang="en-US" sz="1600" baseline="-25000" dirty="0">
                  <a:solidFill>
                    <a:srgbClr val="FFC000"/>
                  </a:solidFill>
                </a:rPr>
                <a:t>2</a:t>
              </a:r>
            </a:p>
          </p:txBody>
        </p:sp>
        <p:sp>
          <p:nvSpPr>
            <p:cNvPr id="32805" name="TextBox 48"/>
            <p:cNvSpPr txBox="1">
              <a:spLocks noChangeArrowheads="1"/>
            </p:cNvSpPr>
            <p:nvPr/>
          </p:nvSpPr>
          <p:spPr bwMode="auto">
            <a:xfrm>
              <a:off x="7867040" y="4312724"/>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FFC000"/>
                  </a:solidFill>
                </a:rPr>
                <a:t>t</a:t>
              </a:r>
              <a:r>
                <a:rPr lang="en-US" altLang="en-US" sz="1600" baseline="-25000" dirty="0">
                  <a:solidFill>
                    <a:srgbClr val="FFC000"/>
                  </a:solidFill>
                </a:rPr>
                <a:t>3</a:t>
              </a:r>
            </a:p>
          </p:txBody>
        </p:sp>
      </p:grpSp>
      <p:grpSp>
        <p:nvGrpSpPr>
          <p:cNvPr id="4" name="Group 61"/>
          <p:cNvGrpSpPr>
            <a:grpSpLocks/>
          </p:cNvGrpSpPr>
          <p:nvPr/>
        </p:nvGrpSpPr>
        <p:grpSpPr bwMode="auto">
          <a:xfrm>
            <a:off x="1304825" y="4170905"/>
            <a:ext cx="6491838" cy="2035236"/>
            <a:chOff x="1305263" y="4170300"/>
            <a:chExt cx="6491525" cy="2035765"/>
          </a:xfrm>
        </p:grpSpPr>
        <p:cxnSp>
          <p:nvCxnSpPr>
            <p:cNvPr id="32788" name="Straight Arrow Connector 31"/>
            <p:cNvCxnSpPr>
              <a:cxnSpLocks noChangeShapeType="1"/>
              <a:stCxn id="32779" idx="0"/>
              <a:endCxn id="32783" idx="2"/>
            </p:cNvCxnSpPr>
            <p:nvPr/>
          </p:nvCxnSpPr>
          <p:spPr bwMode="auto">
            <a:xfrm flipH="1" flipV="1">
              <a:off x="1305263" y="4170301"/>
              <a:ext cx="3310462" cy="2035764"/>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cxnSp>
          <p:nvCxnSpPr>
            <p:cNvPr id="32789" name="Straight Arrow Connector 34"/>
            <p:cNvCxnSpPr>
              <a:cxnSpLocks noChangeShapeType="1"/>
              <a:stCxn id="32779" idx="0"/>
              <a:endCxn id="32785" idx="2"/>
            </p:cNvCxnSpPr>
            <p:nvPr/>
          </p:nvCxnSpPr>
          <p:spPr bwMode="auto">
            <a:xfrm flipV="1">
              <a:off x="4615725" y="4170300"/>
              <a:ext cx="3181063" cy="2035764"/>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sp>
          <p:nvSpPr>
            <p:cNvPr id="32790" name="TextBox 53"/>
            <p:cNvSpPr txBox="1">
              <a:spLocks noChangeArrowheads="1"/>
            </p:cNvSpPr>
            <p:nvPr/>
          </p:nvSpPr>
          <p:spPr bwMode="auto">
            <a:xfrm>
              <a:off x="3048354" y="5486137"/>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1</a:t>
              </a:r>
            </a:p>
          </p:txBody>
        </p:sp>
        <p:sp>
          <p:nvSpPr>
            <p:cNvPr id="32791" name="TextBox 54"/>
            <p:cNvSpPr txBox="1">
              <a:spLocks noChangeArrowheads="1"/>
            </p:cNvSpPr>
            <p:nvPr/>
          </p:nvSpPr>
          <p:spPr bwMode="auto">
            <a:xfrm>
              <a:off x="3359375" y="5629206"/>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2</a:t>
              </a:r>
            </a:p>
          </p:txBody>
        </p:sp>
        <p:sp>
          <p:nvSpPr>
            <p:cNvPr id="32792" name="TextBox 55"/>
            <p:cNvSpPr txBox="1">
              <a:spLocks noChangeArrowheads="1"/>
            </p:cNvSpPr>
            <p:nvPr/>
          </p:nvSpPr>
          <p:spPr bwMode="auto">
            <a:xfrm>
              <a:off x="3726378" y="575361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3</a:t>
              </a:r>
            </a:p>
          </p:txBody>
        </p:sp>
        <p:sp>
          <p:nvSpPr>
            <p:cNvPr id="32793" name="TextBox 56"/>
            <p:cNvSpPr txBox="1">
              <a:spLocks noChangeArrowheads="1"/>
            </p:cNvSpPr>
            <p:nvPr/>
          </p:nvSpPr>
          <p:spPr bwMode="auto">
            <a:xfrm>
              <a:off x="7410111" y="4338001"/>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00FF00"/>
                  </a:solidFill>
                </a:rPr>
                <a:t>t</a:t>
              </a:r>
              <a:r>
                <a:rPr lang="en-US" altLang="en-US" sz="1600" baseline="-25000" dirty="0">
                  <a:solidFill>
                    <a:srgbClr val="00FF00"/>
                  </a:solidFill>
                </a:rPr>
                <a:t>1</a:t>
              </a:r>
            </a:p>
          </p:txBody>
        </p:sp>
        <p:sp>
          <p:nvSpPr>
            <p:cNvPr id="32794" name="TextBox 57"/>
            <p:cNvSpPr txBox="1">
              <a:spLocks noChangeArrowheads="1"/>
            </p:cNvSpPr>
            <p:nvPr/>
          </p:nvSpPr>
          <p:spPr bwMode="auto">
            <a:xfrm>
              <a:off x="7224091" y="4481899"/>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00FF00"/>
                  </a:solidFill>
                </a:rPr>
                <a:t>t</a:t>
              </a:r>
              <a:r>
                <a:rPr lang="en-US" altLang="en-US" sz="1600" baseline="-25000" dirty="0">
                  <a:solidFill>
                    <a:srgbClr val="00FF00"/>
                  </a:solidFill>
                </a:rPr>
                <a:t>2</a:t>
              </a:r>
            </a:p>
          </p:txBody>
        </p:sp>
        <p:sp>
          <p:nvSpPr>
            <p:cNvPr id="32795" name="TextBox 58"/>
            <p:cNvSpPr txBox="1">
              <a:spLocks noChangeArrowheads="1"/>
            </p:cNvSpPr>
            <p:nvPr/>
          </p:nvSpPr>
          <p:spPr bwMode="auto">
            <a:xfrm>
              <a:off x="7043431" y="460659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solidFill>
                    <a:srgbClr val="00FF00"/>
                  </a:solidFill>
                </a:rPr>
                <a:t>t</a:t>
              </a:r>
              <a:r>
                <a:rPr lang="en-US" altLang="en-US" sz="1600" baseline="-25000" dirty="0">
                  <a:solidFill>
                    <a:srgbClr val="00FF00"/>
                  </a:solidFill>
                </a:rPr>
                <a:t>3</a:t>
              </a:r>
            </a:p>
          </p:txBody>
        </p:sp>
      </p:grpSp>
      <p:grpSp>
        <p:nvGrpSpPr>
          <p:cNvPr id="5" name="Group 67"/>
          <p:cNvGrpSpPr>
            <a:grpSpLocks/>
          </p:cNvGrpSpPr>
          <p:nvPr/>
        </p:nvGrpSpPr>
        <p:grpSpPr bwMode="auto">
          <a:xfrm>
            <a:off x="114300" y="3200400"/>
            <a:ext cx="8704397" cy="1422400"/>
            <a:chOff x="114992" y="3340349"/>
            <a:chExt cx="8703272" cy="1422728"/>
          </a:xfrm>
        </p:grpSpPr>
        <p:sp>
          <p:nvSpPr>
            <p:cNvPr id="32783" name="TextBox 4"/>
            <p:cNvSpPr txBox="1">
              <a:spLocks noChangeArrowheads="1"/>
            </p:cNvSpPr>
            <p:nvPr/>
          </p:nvSpPr>
          <p:spPr bwMode="auto">
            <a:xfrm>
              <a:off x="525342" y="3340349"/>
              <a:ext cx="1635269" cy="919613"/>
            </a:xfrm>
            <a:prstGeom prst="round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t>persistent</a:t>
              </a:r>
            </a:p>
            <a:p>
              <a:pPr eaLnBrk="1" hangingPunct="1"/>
              <a:r>
                <a:rPr lang="en-US" altLang="en-US" dirty="0"/>
                <a:t>facial pain</a:t>
              </a:r>
            </a:p>
          </p:txBody>
        </p:sp>
        <p:sp>
          <p:nvSpPr>
            <p:cNvPr id="32784" name="TextBox 5"/>
            <p:cNvSpPr txBox="1">
              <a:spLocks noChangeArrowheads="1"/>
            </p:cNvSpPr>
            <p:nvPr/>
          </p:nvSpPr>
          <p:spPr bwMode="auto">
            <a:xfrm>
              <a:off x="2347141" y="3340349"/>
              <a:ext cx="1970657" cy="919613"/>
            </a:xfrm>
            <a:prstGeom prst="round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type1</a:t>
              </a:r>
            </a:p>
          </p:txBody>
        </p:sp>
        <p:sp>
          <p:nvSpPr>
            <p:cNvPr id="32785" name="TextBox 6"/>
            <p:cNvSpPr txBox="1">
              <a:spLocks noChangeArrowheads="1"/>
            </p:cNvSpPr>
            <p:nvPr/>
          </p:nvSpPr>
          <p:spPr bwMode="auto">
            <a:xfrm>
              <a:off x="6847607" y="3340349"/>
              <a:ext cx="1970657" cy="919613"/>
            </a:xfrm>
            <a:prstGeom prst="round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type3</a:t>
              </a:r>
            </a:p>
          </p:txBody>
        </p:sp>
        <p:sp>
          <p:nvSpPr>
            <p:cNvPr id="32786" name="TextBox 7"/>
            <p:cNvSpPr txBox="1">
              <a:spLocks noChangeArrowheads="1"/>
            </p:cNvSpPr>
            <p:nvPr/>
          </p:nvSpPr>
          <p:spPr bwMode="auto">
            <a:xfrm>
              <a:off x="4592708" y="3340349"/>
              <a:ext cx="1970657" cy="919613"/>
            </a:xfrm>
            <a:prstGeom prst="round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type2</a:t>
              </a:r>
            </a:p>
          </p:txBody>
        </p:sp>
        <p:sp>
          <p:nvSpPr>
            <p:cNvPr id="32787" name="TextBox 65"/>
            <p:cNvSpPr txBox="1">
              <a:spLocks noChangeArrowheads="1"/>
            </p:cNvSpPr>
            <p:nvPr/>
          </p:nvSpPr>
          <p:spPr bwMode="auto">
            <a:xfrm>
              <a:off x="114992" y="4301412"/>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grpSp>
      <p:grpSp>
        <p:nvGrpSpPr>
          <p:cNvPr id="6" name="Group 68"/>
          <p:cNvGrpSpPr>
            <a:grpSpLocks/>
          </p:cNvGrpSpPr>
          <p:nvPr/>
        </p:nvGrpSpPr>
        <p:grpSpPr bwMode="auto">
          <a:xfrm>
            <a:off x="0" y="5291139"/>
            <a:ext cx="9149159" cy="1376666"/>
            <a:chOff x="0" y="5290457"/>
            <a:chExt cx="9149860" cy="1377365"/>
          </a:xfrm>
        </p:grpSpPr>
        <p:sp>
          <p:nvSpPr>
            <p:cNvPr id="32778" name="TextBox 11"/>
            <p:cNvSpPr txBox="1">
              <a:spLocks noChangeArrowheads="1"/>
            </p:cNvSpPr>
            <p:nvPr/>
          </p:nvSpPr>
          <p:spPr bwMode="auto">
            <a:xfrm>
              <a:off x="874376" y="6158204"/>
              <a:ext cx="1784600" cy="4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0000"/>
                  </a:solidFill>
                </a:rPr>
                <a:t>my </a:t>
              </a:r>
              <a:r>
                <a:rPr lang="en-US" altLang="en-US" dirty="0" err="1">
                  <a:solidFill>
                    <a:srgbClr val="FF0000"/>
                  </a:solidFill>
                </a:rPr>
                <a:t>painings</a:t>
              </a:r>
              <a:endParaRPr lang="en-US" altLang="en-US" dirty="0">
                <a:solidFill>
                  <a:srgbClr val="FF0000"/>
                </a:solidFill>
              </a:endParaRPr>
            </a:p>
          </p:txBody>
        </p:sp>
        <p:sp>
          <p:nvSpPr>
            <p:cNvPr id="32779" name="TextBox 12"/>
            <p:cNvSpPr txBox="1">
              <a:spLocks noChangeArrowheads="1"/>
            </p:cNvSpPr>
            <p:nvPr/>
          </p:nvSpPr>
          <p:spPr bwMode="auto">
            <a:xfrm>
              <a:off x="4005696" y="6205923"/>
              <a:ext cx="1750934" cy="4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00FF00"/>
                  </a:solidFill>
                </a:rPr>
                <a:t>his </a:t>
              </a:r>
              <a:r>
                <a:rPr lang="en-US" altLang="en-US" dirty="0" err="1">
                  <a:solidFill>
                    <a:srgbClr val="00FF00"/>
                  </a:solidFill>
                </a:rPr>
                <a:t>painings</a:t>
              </a:r>
              <a:endParaRPr lang="en-US" altLang="en-US" dirty="0">
                <a:solidFill>
                  <a:srgbClr val="00FF00"/>
                </a:solidFill>
              </a:endParaRPr>
            </a:p>
          </p:txBody>
        </p:sp>
        <p:sp>
          <p:nvSpPr>
            <p:cNvPr id="32780" name="TextBox 13"/>
            <p:cNvSpPr txBox="1">
              <a:spLocks noChangeArrowheads="1"/>
            </p:cNvSpPr>
            <p:nvPr/>
          </p:nvSpPr>
          <p:spPr bwMode="auto">
            <a:xfrm>
              <a:off x="7337174" y="6188951"/>
              <a:ext cx="1812686" cy="4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C000"/>
                  </a:solidFill>
                </a:rPr>
                <a:t>her </a:t>
              </a:r>
              <a:r>
                <a:rPr lang="en-US" altLang="en-US" dirty="0" err="1">
                  <a:solidFill>
                    <a:srgbClr val="FFC000"/>
                  </a:solidFill>
                </a:rPr>
                <a:t>painings</a:t>
              </a:r>
              <a:endParaRPr lang="en-US" altLang="en-US" dirty="0">
                <a:solidFill>
                  <a:srgbClr val="FFC000"/>
                </a:solidFill>
              </a:endParaRPr>
            </a:p>
          </p:txBody>
        </p:sp>
        <p:cxnSp>
          <p:nvCxnSpPr>
            <p:cNvPr id="32781" name="Straight Connector 63"/>
            <p:cNvCxnSpPr>
              <a:cxnSpLocks noChangeShapeType="1"/>
            </p:cNvCxnSpPr>
            <p:nvPr/>
          </p:nvCxnSpPr>
          <p:spPr bwMode="auto">
            <a:xfrm>
              <a:off x="205273" y="5290457"/>
              <a:ext cx="8677470" cy="47889"/>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32782" name="TextBox 66"/>
            <p:cNvSpPr txBox="1">
              <a:spLocks noChangeArrowheads="1"/>
            </p:cNvSpPr>
            <p:nvPr/>
          </p:nvSpPr>
          <p:spPr bwMode="auto">
            <a:xfrm>
              <a:off x="0" y="5508171"/>
              <a:ext cx="987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parti</a:t>
              </a:r>
              <a:r>
                <a:rPr lang="en-US" altLang="en-US" dirty="0">
                  <a:solidFill>
                    <a:schemeClr val="bg1"/>
                  </a:solidFill>
                </a:rPr>
                <a:t>-</a:t>
              </a:r>
            </a:p>
            <a:p>
              <a:pPr eaLnBrk="1" hangingPunct="1"/>
              <a:r>
                <a:rPr lang="en-US" altLang="en-US" dirty="0" err="1">
                  <a:solidFill>
                    <a:schemeClr val="bg1"/>
                  </a:solidFill>
                </a:rPr>
                <a:t>culars</a:t>
              </a:r>
              <a:endParaRPr lang="en-US" altLang="en-US" dirty="0">
                <a:solidFill>
                  <a:schemeClr val="bg1"/>
                </a:solidFill>
              </a:endParaRPr>
            </a:p>
          </p:txBody>
        </p:sp>
      </p:grpSp>
    </p:spTree>
    <p:extLst>
      <p:ext uri="{BB962C8B-B14F-4D97-AF65-F5344CB8AC3E}">
        <p14:creationId xmlns:p14="http://schemas.microsoft.com/office/powerpoint/2010/main" val="3723519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Outline</a:t>
            </a:r>
          </a:p>
        </p:txBody>
      </p:sp>
      <p:sp>
        <p:nvSpPr>
          <p:cNvPr id="5" name="Content Placeholder 4"/>
          <p:cNvSpPr>
            <a:spLocks noGrp="1"/>
          </p:cNvSpPr>
          <p:nvPr>
            <p:ph idx="1"/>
          </p:nvPr>
        </p:nvSpPr>
        <p:spPr/>
        <p:txBody>
          <a:bodyPr/>
          <a:lstStyle/>
          <a:p>
            <a:pPr marL="457200" indent="-457200">
              <a:buFont typeface="+mj-lt"/>
              <a:buAutoNum type="arabicPeriod"/>
            </a:pPr>
            <a:r>
              <a:rPr lang="en-US" dirty="0"/>
              <a:t>Basic principles governing reality relevant to Referent Tracking</a:t>
            </a:r>
          </a:p>
          <a:p>
            <a:pPr marL="457200" indent="-457200">
              <a:buFont typeface="+mj-lt"/>
              <a:buAutoNum type="arabicPeriod"/>
            </a:pPr>
            <a:endParaRPr lang="en-US" dirty="0"/>
          </a:p>
          <a:p>
            <a:pPr marL="457200" indent="-457200">
              <a:buFont typeface="+mj-lt"/>
              <a:buAutoNum type="arabicPeriod"/>
            </a:pPr>
            <a:r>
              <a:rPr lang="en-US" dirty="0"/>
              <a:t>Representing portions of reality through Referent Tracking assertions</a:t>
            </a:r>
          </a:p>
          <a:p>
            <a:pPr marL="457200" indent="-457200">
              <a:buFont typeface="+mj-lt"/>
              <a:buAutoNum type="arabicPeriod"/>
            </a:pPr>
            <a:endParaRPr lang="en-US" dirty="0"/>
          </a:p>
        </p:txBody>
      </p:sp>
    </p:spTree>
    <p:extLst>
      <p:ext uri="{BB962C8B-B14F-4D97-AF65-F5344CB8AC3E}">
        <p14:creationId xmlns:p14="http://schemas.microsoft.com/office/powerpoint/2010/main" val="2913969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r>
              <a:rPr lang="en-US" altLang="en-US" dirty="0"/>
              <a:t>‘</a:t>
            </a:r>
            <a:r>
              <a:rPr lang="en-US" altLang="en-US" i="1" dirty="0"/>
              <a:t>Persistent idiopathic facial pain (PIFP)</a:t>
            </a:r>
            <a:r>
              <a:rPr lang="en-US" altLang="en-US" dirty="0"/>
              <a:t>’ </a:t>
            </a:r>
          </a:p>
          <a:p>
            <a:pPr lvl="1">
              <a:buFontTx/>
              <a:buNone/>
            </a:pPr>
            <a:r>
              <a:rPr lang="en-US" altLang="en-US" dirty="0"/>
              <a:t>= ‘</a:t>
            </a:r>
            <a:r>
              <a:rPr lang="en-US" altLang="en-US" i="1" dirty="0"/>
              <a:t>persistent facial pain with varying presentations …’</a:t>
            </a:r>
          </a:p>
          <a:p>
            <a:pPr lvl="1">
              <a:buFontTx/>
              <a:buNone/>
            </a:pPr>
            <a:endParaRPr lang="en-US" altLang="en-US" i="1" dirty="0"/>
          </a:p>
          <a:p>
            <a:pPr lvl="1">
              <a:buFontTx/>
              <a:buNone/>
            </a:pPr>
            <a:endParaRPr lang="en-US" altLang="en-US" i="1" dirty="0"/>
          </a:p>
          <a:p>
            <a:pPr lvl="1">
              <a:buFontTx/>
              <a:buNone/>
            </a:pPr>
            <a:endParaRPr lang="en-US" altLang="en-US" i="1" dirty="0"/>
          </a:p>
          <a:p>
            <a:pPr lvl="1">
              <a:buFontTx/>
              <a:buNone/>
            </a:pPr>
            <a:endParaRPr lang="en-US" altLang="en-US" i="1" dirty="0"/>
          </a:p>
          <a:p>
            <a:pPr lvl="1">
              <a:buFontTx/>
              <a:buNone/>
            </a:pPr>
            <a:endParaRPr lang="en-US" altLang="en-US" i="1" dirty="0"/>
          </a:p>
          <a:p>
            <a:pPr lvl="1">
              <a:buFontTx/>
              <a:buNone/>
            </a:pPr>
            <a:endParaRPr lang="en-US" altLang="en-US" i="1" dirty="0"/>
          </a:p>
          <a:p>
            <a:pPr lvl="1"/>
            <a:r>
              <a:rPr lang="en-US" altLang="en-US" sz="2400" i="1" dirty="0"/>
              <a:t>if the description is about types, then the </a:t>
            </a:r>
            <a:r>
              <a:rPr lang="en-US" altLang="en-US" sz="2400" i="1" dirty="0">
                <a:solidFill>
                  <a:srgbClr val="FF0000"/>
                </a:solidFill>
              </a:rPr>
              <a:t>three</a:t>
            </a:r>
            <a:r>
              <a:rPr lang="en-US" altLang="en-US" sz="2400" i="1" dirty="0"/>
              <a:t> </a:t>
            </a:r>
            <a:r>
              <a:rPr lang="en-US" altLang="en-US" sz="2400" i="1" dirty="0">
                <a:solidFill>
                  <a:srgbClr val="FFC000"/>
                </a:solidFill>
              </a:rPr>
              <a:t>particular</a:t>
            </a:r>
            <a:r>
              <a:rPr lang="en-US" altLang="en-US" sz="2400" i="1" dirty="0"/>
              <a:t> </a:t>
            </a:r>
            <a:r>
              <a:rPr lang="en-US" altLang="en-US" sz="2400" i="1" dirty="0">
                <a:solidFill>
                  <a:srgbClr val="00FF00"/>
                </a:solidFill>
              </a:rPr>
              <a:t>pains</a:t>
            </a:r>
            <a:r>
              <a:rPr lang="en-US" altLang="en-US" sz="2400" i="1" dirty="0"/>
              <a:t> fall under PIFP.</a:t>
            </a:r>
          </a:p>
          <a:p>
            <a:pPr lvl="1"/>
            <a:r>
              <a:rPr lang="en-US" altLang="en-US" sz="2400" i="1" dirty="0"/>
              <a:t>if the description is about (arbitrary) particulars, then only </a:t>
            </a:r>
            <a:r>
              <a:rPr lang="en-US" altLang="en-US" sz="2400" i="1" dirty="0">
                <a:solidFill>
                  <a:srgbClr val="FFC000"/>
                </a:solidFill>
              </a:rPr>
              <a:t>her pain</a:t>
            </a:r>
            <a:r>
              <a:rPr lang="en-US" altLang="en-US" sz="2400" i="1" dirty="0"/>
              <a:t> falls under PIFP.</a:t>
            </a:r>
            <a:endParaRPr lang="en-US" altLang="en-US" sz="2400" dirty="0"/>
          </a:p>
        </p:txBody>
      </p:sp>
      <p:sp>
        <p:nvSpPr>
          <p:cNvPr id="3" name="Slide Number Placeholder 2"/>
          <p:cNvSpPr>
            <a:spLocks noGrp="1"/>
          </p:cNvSpPr>
          <p:nvPr>
            <p:ph type="sldNum" sz="quarter" idx="10"/>
          </p:nvPr>
        </p:nvSpPr>
        <p:spPr/>
        <p:txBody>
          <a:bodyPr/>
          <a:lstStyle/>
          <a:p>
            <a:fld id="{004D1D7D-B51D-4B29-AD07-DC5E510FA9B6}" type="slidenum">
              <a:rPr lang="en-US" smtClean="0"/>
              <a:pPr/>
              <a:t>20</a:t>
            </a:fld>
            <a:endParaRPr lang="en-US"/>
          </a:p>
        </p:txBody>
      </p:sp>
      <p:pic>
        <p:nvPicPr>
          <p:cNvPr id="4" name="Picture 3"/>
          <p:cNvPicPr>
            <a:picLocks noChangeAspect="1"/>
          </p:cNvPicPr>
          <p:nvPr/>
        </p:nvPicPr>
        <p:blipFill>
          <a:blip r:embed="rId2"/>
          <a:stretch>
            <a:fillRect/>
          </a:stretch>
        </p:blipFill>
        <p:spPr>
          <a:xfrm>
            <a:off x="1219200" y="2667000"/>
            <a:ext cx="6497319" cy="2514600"/>
          </a:xfrm>
          <a:prstGeom prst="rect">
            <a:avLst/>
          </a:prstGeom>
        </p:spPr>
      </p:pic>
      <p:sp>
        <p:nvSpPr>
          <p:cNvPr id="8" name="Title 1"/>
          <p:cNvSpPr>
            <a:spLocks noGrp="1"/>
          </p:cNvSpPr>
          <p:nvPr>
            <p:ph type="title"/>
          </p:nvPr>
        </p:nvSpPr>
        <p:spPr>
          <a:xfrm>
            <a:off x="228600" y="762000"/>
            <a:ext cx="8686800" cy="762000"/>
          </a:xfrm>
        </p:spPr>
        <p:txBody>
          <a:bodyPr/>
          <a:lstStyle/>
          <a:p>
            <a:r>
              <a:rPr lang="en-US" altLang="en-US" dirty="0"/>
              <a:t>Talking about particulars or types?</a:t>
            </a:r>
          </a:p>
        </p:txBody>
      </p:sp>
    </p:spTree>
    <p:extLst>
      <p:ext uri="{BB962C8B-B14F-4D97-AF65-F5344CB8AC3E}">
        <p14:creationId xmlns:p14="http://schemas.microsoft.com/office/powerpoint/2010/main" val="13106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the particular/universal distinction (2)</a:t>
            </a:r>
          </a:p>
        </p:txBody>
      </p:sp>
      <p:sp>
        <p:nvSpPr>
          <p:cNvPr id="3" name="Content Placeholder 2"/>
          <p:cNvSpPr>
            <a:spLocks noGrp="1"/>
          </p:cNvSpPr>
          <p:nvPr>
            <p:ph idx="1"/>
          </p:nvPr>
        </p:nvSpPr>
        <p:spPr>
          <a:xfrm>
            <a:off x="228600" y="2209800"/>
            <a:ext cx="8686800" cy="4419600"/>
          </a:xfrm>
        </p:spPr>
        <p:txBody>
          <a:bodyPr/>
          <a:lstStyle/>
          <a:p>
            <a:pPr marL="457200" indent="-457200">
              <a:buFont typeface="+mj-lt"/>
              <a:buAutoNum type="arabicPeriod"/>
            </a:pPr>
            <a:r>
              <a:rPr lang="en-US" dirty="0"/>
              <a:t>Ignoring the distinction may lead to assertions in which</a:t>
            </a:r>
          </a:p>
          <a:p>
            <a:pPr marL="857250" lvl="1" indent="-457200">
              <a:buFont typeface="+mj-lt"/>
              <a:buAutoNum type="alphaLcParenR"/>
            </a:pPr>
            <a:r>
              <a:rPr lang="en-US" dirty="0">
                <a:solidFill>
                  <a:schemeClr val="accent2">
                    <a:lumMod val="60000"/>
                    <a:lumOff val="40000"/>
                  </a:schemeClr>
                </a:solidFill>
              </a:rPr>
              <a:t>Different interpretations are possible depending on which terms intend particulars and which universals, </a:t>
            </a:r>
          </a:p>
          <a:p>
            <a:pPr marL="857250" lvl="1" indent="-457200">
              <a:buFont typeface="+mj-lt"/>
              <a:buAutoNum type="alphaLcParenR"/>
            </a:pPr>
            <a:r>
              <a:rPr lang="en-US" dirty="0"/>
              <a:t>the authors run together forms of speech governed by different logical rules.</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21</a:t>
            </a:fld>
            <a:endParaRPr lang="en-US"/>
          </a:p>
        </p:txBody>
      </p:sp>
    </p:spTree>
    <p:extLst>
      <p:ext uri="{BB962C8B-B14F-4D97-AF65-F5344CB8AC3E}">
        <p14:creationId xmlns:p14="http://schemas.microsoft.com/office/powerpoint/2010/main" val="104083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analyze these assertions?</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a:t>Examples:</a:t>
            </a:r>
          </a:p>
          <a:p>
            <a:pPr>
              <a:buFont typeface="Arial" panose="020B0604020202020204" pitchFamily="34" charset="0"/>
              <a:buChar char="•"/>
            </a:pPr>
            <a:endParaRPr lang="en-US" dirty="0"/>
          </a:p>
          <a:p>
            <a:pPr marL="571500" lvl="1" indent="-228600">
              <a:buFont typeface="Arial" panose="020B0604020202020204" pitchFamily="34" charset="0"/>
              <a:buChar char="•"/>
            </a:pPr>
            <a:r>
              <a:rPr lang="en-US" i="1" dirty="0"/>
              <a:t>‘Stating that (sleep) bruxism is a behavior in no way precludes the possibility (at some to-be-specified and validated cut point) of it being more than a behavior, either a risk factor or disorder’.</a:t>
            </a:r>
          </a:p>
          <a:p>
            <a:pPr marL="571500" lvl="1" indent="-228600">
              <a:buFont typeface="Arial" panose="020B0604020202020204" pitchFamily="34" charset="0"/>
              <a:buChar char="•"/>
            </a:pPr>
            <a:endParaRPr lang="en-US" i="1" dirty="0"/>
          </a:p>
          <a:p>
            <a:pPr marL="571500" lvl="1" indent="-228600">
              <a:buFont typeface="Arial" panose="020B0604020202020204" pitchFamily="34" charset="0"/>
              <a:buChar char="•"/>
            </a:pPr>
            <a:r>
              <a:rPr lang="en-US" i="1" dirty="0"/>
              <a:t>‘Bruxism is a continuously distributed behavior’</a:t>
            </a:r>
            <a:endParaRPr lang="en-US" dirty="0"/>
          </a:p>
          <a:p>
            <a:pPr marL="1657350" lvl="4" indent="0"/>
            <a:endParaRPr lang="en-US" sz="1800" i="0" dirty="0"/>
          </a:p>
          <a:p>
            <a:pPr marL="1657350" lvl="4" indent="0"/>
            <a:endParaRPr lang="en-US" sz="1800" i="0" dirty="0"/>
          </a:p>
          <a:p>
            <a:pPr marL="1657350" lvl="4" indent="0"/>
            <a:r>
              <a:rPr lang="en-US" sz="1400" i="0" dirty="0"/>
              <a:t>Raphael KG, Santiago V, </a:t>
            </a:r>
            <a:r>
              <a:rPr lang="en-US" sz="1400" i="0" dirty="0" err="1"/>
              <a:t>Lobbezoo</a:t>
            </a:r>
            <a:r>
              <a:rPr lang="en-US" sz="1400" i="0" dirty="0"/>
              <a:t> F. Bruxism is a continuously distributed </a:t>
            </a:r>
            <a:r>
              <a:rPr lang="en-US" sz="1400" i="0" dirty="0" err="1"/>
              <a:t>behaviour</a:t>
            </a:r>
            <a:r>
              <a:rPr lang="en-US" sz="1400" i="0" dirty="0"/>
              <a:t>, but disorder decisions are dichotomous (Response to letter by </a:t>
            </a:r>
            <a:r>
              <a:rPr lang="en-US" sz="1400" i="0" dirty="0" err="1"/>
              <a:t>Manfredini</a:t>
            </a:r>
            <a:r>
              <a:rPr lang="en-US" sz="1400" i="0" dirty="0"/>
              <a:t>, De </a:t>
            </a:r>
            <a:r>
              <a:rPr lang="en-US" sz="1400" i="0" dirty="0" err="1"/>
              <a:t>Laat</a:t>
            </a:r>
            <a:r>
              <a:rPr lang="en-US" sz="1400" i="0" dirty="0"/>
              <a:t>, </a:t>
            </a:r>
            <a:r>
              <a:rPr lang="en-US" sz="1400" i="0" dirty="0" err="1"/>
              <a:t>Winocur</a:t>
            </a:r>
            <a:r>
              <a:rPr lang="en-US" sz="1400" i="0" dirty="0"/>
              <a:t>, &amp; </a:t>
            </a:r>
            <a:r>
              <a:rPr lang="en-US" sz="1400" i="0" dirty="0" err="1"/>
              <a:t>Ahlberg</a:t>
            </a:r>
            <a:r>
              <a:rPr lang="en-US" sz="1400" i="0" dirty="0"/>
              <a:t> (2016)). J Oral </a:t>
            </a:r>
            <a:r>
              <a:rPr lang="en-US" sz="1400" i="0" dirty="0" err="1"/>
              <a:t>Rehabil</a:t>
            </a:r>
            <a:r>
              <a:rPr lang="en-US" sz="1400" i="0" dirty="0"/>
              <a:t>. 2016 Oct;43(10):802-3. </a:t>
            </a:r>
          </a:p>
          <a:p>
            <a:pPr marL="571500" lvl="1" indent="-228600">
              <a:buFont typeface="Arial" panose="020B0604020202020204" pitchFamily="34" charset="0"/>
              <a:buChar char="•"/>
            </a:pPr>
            <a:endParaRPr lang="en-US" i="1" dirty="0"/>
          </a:p>
        </p:txBody>
      </p:sp>
      <p:sp>
        <p:nvSpPr>
          <p:cNvPr id="4" name="Slide Number Placeholder 3"/>
          <p:cNvSpPr>
            <a:spLocks noGrp="1"/>
          </p:cNvSpPr>
          <p:nvPr>
            <p:ph type="sldNum" sz="quarter" idx="4294967295"/>
          </p:nvPr>
        </p:nvSpPr>
        <p:spPr/>
        <p:txBody>
          <a:bodyPr/>
          <a:lstStyle/>
          <a:p>
            <a:fld id="{7C5DB68A-9D44-4073-920F-D08D647C06A7}" type="slidenum">
              <a:rPr lang="en-US" smtClean="0"/>
              <a:t>22</a:t>
            </a:fld>
            <a:endParaRPr lang="en-US" dirty="0"/>
          </a:p>
        </p:txBody>
      </p:sp>
    </p:spTree>
    <p:extLst>
      <p:ext uri="{BB962C8B-B14F-4D97-AF65-F5344CB8AC3E}">
        <p14:creationId xmlns:p14="http://schemas.microsoft.com/office/powerpoint/2010/main" val="277666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pPr lvl="1" algn="ctr"/>
            <a:r>
              <a:rPr lang="en-US" sz="3200" i="1" dirty="0"/>
              <a:t>‘ … bruxism is a behavior …’</a:t>
            </a:r>
            <a:endParaRPr lang="en-US" sz="3200" dirty="0"/>
          </a:p>
        </p:txBody>
      </p:sp>
      <p:sp>
        <p:nvSpPr>
          <p:cNvPr id="3" name="Content Placeholder 2"/>
          <p:cNvSpPr>
            <a:spLocks noGrp="1"/>
          </p:cNvSpPr>
          <p:nvPr>
            <p:ph idx="1"/>
          </p:nvPr>
        </p:nvSpPr>
        <p:spPr>
          <a:xfrm>
            <a:off x="228600" y="1676400"/>
            <a:ext cx="8763000" cy="4953000"/>
          </a:xfrm>
        </p:spPr>
        <p:txBody>
          <a:bodyPr/>
          <a:lstStyle/>
          <a:p>
            <a:pPr marL="171450" indent="-228600">
              <a:buFont typeface="Arial" panose="020B0604020202020204" pitchFamily="34" charset="0"/>
              <a:buChar char="•"/>
            </a:pPr>
            <a:r>
              <a:rPr lang="en-US" dirty="0"/>
              <a:t>This is a statement about universals:</a:t>
            </a:r>
          </a:p>
        </p:txBody>
      </p:sp>
      <p:sp>
        <p:nvSpPr>
          <p:cNvPr id="8" name="Slide Number Placeholder 7"/>
          <p:cNvSpPr>
            <a:spLocks noGrp="1"/>
          </p:cNvSpPr>
          <p:nvPr>
            <p:ph type="sldNum" sz="quarter" idx="4294967295"/>
          </p:nvPr>
        </p:nvSpPr>
        <p:spPr/>
        <p:txBody>
          <a:bodyPr/>
          <a:lstStyle/>
          <a:p>
            <a:fld id="{7C5DB68A-9D44-4073-920F-D08D647C06A7}" type="slidenum">
              <a:rPr lang="en-US" smtClean="0"/>
              <a:t>23</a:t>
            </a:fld>
            <a:endParaRPr lang="en-US" dirty="0"/>
          </a:p>
        </p:txBody>
      </p:sp>
      <p:sp>
        <p:nvSpPr>
          <p:cNvPr id="13" name="Rounded Rectangle 12"/>
          <p:cNvSpPr/>
          <p:nvPr/>
        </p:nvSpPr>
        <p:spPr bwMode="auto">
          <a:xfrm>
            <a:off x="690372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Behavior</a:t>
            </a:r>
          </a:p>
        </p:txBody>
      </p:sp>
      <p:cxnSp>
        <p:nvCxnSpPr>
          <p:cNvPr id="14" name="Straight Arrow Connector 13"/>
          <p:cNvCxnSpPr>
            <a:stCxn id="16" idx="3"/>
            <a:endCxn id="13" idx="1"/>
          </p:cNvCxnSpPr>
          <p:nvPr/>
        </p:nvCxnSpPr>
        <p:spPr bwMode="auto">
          <a:xfrm>
            <a:off x="2857500" y="3048000"/>
            <a:ext cx="4046220" cy="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15" name="TextBox 14"/>
          <p:cNvSpPr txBox="1"/>
          <p:nvPr/>
        </p:nvSpPr>
        <p:spPr>
          <a:xfrm>
            <a:off x="4242979" y="2590800"/>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sp>
        <p:nvSpPr>
          <p:cNvPr id="16" name="Rounded Rectangle 15"/>
          <p:cNvSpPr/>
          <p:nvPr/>
        </p:nvSpPr>
        <p:spPr bwMode="auto">
          <a:xfrm>
            <a:off x="87630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Bruxism</a:t>
            </a:r>
          </a:p>
        </p:txBody>
      </p:sp>
    </p:spTree>
    <p:extLst>
      <p:ext uri="{BB962C8B-B14F-4D97-AF65-F5344CB8AC3E}">
        <p14:creationId xmlns:p14="http://schemas.microsoft.com/office/powerpoint/2010/main" val="139321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itle 1"/>
          <p:cNvSpPr>
            <a:spLocks noGrp="1"/>
          </p:cNvSpPr>
          <p:nvPr>
            <p:ph type="title"/>
          </p:nvPr>
        </p:nvSpPr>
        <p:spPr>
          <a:xfrm>
            <a:off x="0" y="762000"/>
            <a:ext cx="9144000" cy="762000"/>
          </a:xfrm>
        </p:spPr>
        <p:txBody>
          <a:bodyPr/>
          <a:lstStyle/>
          <a:p>
            <a:pPr lvl="1" algn="ctr"/>
            <a:r>
              <a:rPr lang="en-US" sz="3200" i="1" dirty="0"/>
              <a:t>‘ … bruxism is a behavior …’ (1)</a:t>
            </a:r>
            <a:endParaRPr lang="en-US" sz="3200" dirty="0"/>
          </a:p>
        </p:txBody>
      </p:sp>
      <p:sp>
        <p:nvSpPr>
          <p:cNvPr id="3" name="Content Placeholder 2"/>
          <p:cNvSpPr>
            <a:spLocks noGrp="1"/>
          </p:cNvSpPr>
          <p:nvPr>
            <p:ph idx="1"/>
          </p:nvPr>
        </p:nvSpPr>
        <p:spPr>
          <a:xfrm>
            <a:off x="228600" y="1676400"/>
            <a:ext cx="8763000" cy="4953000"/>
          </a:xfrm>
        </p:spPr>
        <p:txBody>
          <a:bodyPr/>
          <a:lstStyle/>
          <a:p>
            <a:pPr marL="171450" indent="-228600">
              <a:buFont typeface="Arial" panose="020B0604020202020204" pitchFamily="34" charset="0"/>
              <a:buChar char="•"/>
            </a:pPr>
            <a:r>
              <a:rPr lang="en-US" dirty="0"/>
              <a:t>This is a statement about universals:</a:t>
            </a:r>
          </a:p>
          <a:p>
            <a:pPr marL="171450" indent="-228600">
              <a:buFont typeface="Arial" panose="020B0604020202020204" pitchFamily="34" charset="0"/>
              <a:buChar char="•"/>
            </a:pPr>
            <a:endParaRPr lang="en-US" dirty="0"/>
          </a:p>
          <a:p>
            <a:pPr marL="171450" indent="-228600">
              <a:buFont typeface="Arial" panose="020B0604020202020204" pitchFamily="34" charset="0"/>
              <a:buChar char="•"/>
            </a:pPr>
            <a:endParaRPr lang="en-US" dirty="0"/>
          </a:p>
          <a:p>
            <a:pPr marL="171450" indent="-228600">
              <a:buFont typeface="Arial" panose="020B0604020202020204" pitchFamily="34" charset="0"/>
              <a:buChar char="•"/>
            </a:pPr>
            <a:endParaRPr lang="en-US" dirty="0"/>
          </a:p>
          <a:p>
            <a:pPr marL="171450" indent="-228600">
              <a:buFont typeface="Arial" panose="020B0604020202020204" pitchFamily="34" charset="0"/>
              <a:buChar char="•"/>
            </a:pPr>
            <a:endParaRPr lang="en-US" dirty="0"/>
          </a:p>
          <a:p>
            <a:pPr marL="171450" indent="-228600">
              <a:buFont typeface="Arial" panose="020B0604020202020204" pitchFamily="34" charset="0"/>
              <a:buChar char="•"/>
            </a:pPr>
            <a:endParaRPr lang="en-US" dirty="0"/>
          </a:p>
          <a:p>
            <a:pPr marL="171450" indent="-228600">
              <a:buFont typeface="Arial" panose="020B0604020202020204" pitchFamily="34" charset="0"/>
              <a:buChar char="•"/>
            </a:pPr>
            <a:endParaRPr lang="en-US" dirty="0"/>
          </a:p>
          <a:p>
            <a:pPr marL="0" indent="0"/>
            <a:r>
              <a:rPr lang="en-US" dirty="0"/>
              <a:t>                   here is an instance</a:t>
            </a:r>
          </a:p>
        </p:txBody>
      </p:sp>
      <p:sp>
        <p:nvSpPr>
          <p:cNvPr id="8" name="Slide Number Placeholder 7"/>
          <p:cNvSpPr>
            <a:spLocks noGrp="1"/>
          </p:cNvSpPr>
          <p:nvPr>
            <p:ph type="sldNum" sz="quarter" idx="4294967295"/>
          </p:nvPr>
        </p:nvSpPr>
        <p:spPr/>
        <p:txBody>
          <a:bodyPr/>
          <a:lstStyle/>
          <a:p>
            <a:fld id="{7C5DB68A-9D44-4073-920F-D08D647C06A7}" type="slidenum">
              <a:rPr lang="en-US" smtClean="0"/>
              <a:t>24</a:t>
            </a:fld>
            <a:endParaRPr lang="en-US" dirty="0"/>
          </a:p>
        </p:txBody>
      </p:sp>
      <p:sp>
        <p:nvSpPr>
          <p:cNvPr id="9" name="Rectangle 8"/>
          <p:cNvSpPr/>
          <p:nvPr/>
        </p:nvSpPr>
        <p:spPr bwMode="auto">
          <a:xfrm>
            <a:off x="381000" y="5365014"/>
            <a:ext cx="2971800" cy="1416786"/>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a:t>John’s repetitive jaw muscle activity of last night</a:t>
            </a:r>
          </a:p>
        </p:txBody>
      </p:sp>
      <p:cxnSp>
        <p:nvCxnSpPr>
          <p:cNvPr id="10" name="Straight Arrow Connector 9"/>
          <p:cNvCxnSpPr>
            <a:stCxn id="9" idx="0"/>
          </p:cNvCxnSpPr>
          <p:nvPr/>
        </p:nvCxnSpPr>
        <p:spPr bwMode="auto">
          <a:xfrm flipV="1">
            <a:off x="1866900" y="3390900"/>
            <a:ext cx="0" cy="197411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1" name="TextBox 10"/>
          <p:cNvSpPr txBox="1"/>
          <p:nvPr/>
        </p:nvSpPr>
        <p:spPr>
          <a:xfrm>
            <a:off x="290346" y="4037543"/>
            <a:ext cx="2156360" cy="461665"/>
          </a:xfrm>
          <a:prstGeom prst="rect">
            <a:avLst/>
          </a:prstGeom>
          <a:noFill/>
        </p:spPr>
        <p:txBody>
          <a:bodyPr wrap="none" rtlCol="0">
            <a:spAutoFit/>
          </a:bodyPr>
          <a:lstStyle/>
          <a:p>
            <a:r>
              <a:rPr lang="en-US" sz="2400" dirty="0">
                <a:solidFill>
                  <a:schemeClr val="bg1"/>
                </a:solidFill>
              </a:rPr>
              <a:t>Instance of   at t</a:t>
            </a:r>
          </a:p>
        </p:txBody>
      </p:sp>
      <p:sp>
        <p:nvSpPr>
          <p:cNvPr id="24" name="Rounded Rectangle 23"/>
          <p:cNvSpPr/>
          <p:nvPr/>
        </p:nvSpPr>
        <p:spPr bwMode="auto">
          <a:xfrm>
            <a:off x="690372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Behavior</a:t>
            </a:r>
          </a:p>
        </p:txBody>
      </p:sp>
      <p:cxnSp>
        <p:nvCxnSpPr>
          <p:cNvPr id="25" name="Straight Arrow Connector 24"/>
          <p:cNvCxnSpPr>
            <a:stCxn id="27" idx="3"/>
            <a:endCxn id="24" idx="1"/>
          </p:cNvCxnSpPr>
          <p:nvPr/>
        </p:nvCxnSpPr>
        <p:spPr bwMode="auto">
          <a:xfrm>
            <a:off x="2857500" y="3048000"/>
            <a:ext cx="4046220" cy="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4242979" y="2590800"/>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sp>
        <p:nvSpPr>
          <p:cNvPr id="27" name="Rounded Rectangle 26"/>
          <p:cNvSpPr/>
          <p:nvPr/>
        </p:nvSpPr>
        <p:spPr bwMode="auto">
          <a:xfrm>
            <a:off x="87630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Bruxism</a:t>
            </a:r>
          </a:p>
        </p:txBody>
      </p:sp>
    </p:spTree>
    <p:extLst>
      <p:ext uri="{BB962C8B-B14F-4D97-AF65-F5344CB8AC3E}">
        <p14:creationId xmlns:p14="http://schemas.microsoft.com/office/powerpoint/2010/main" val="1927934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itle 1"/>
          <p:cNvSpPr>
            <a:spLocks noGrp="1"/>
          </p:cNvSpPr>
          <p:nvPr>
            <p:ph type="title"/>
          </p:nvPr>
        </p:nvSpPr>
        <p:spPr>
          <a:xfrm>
            <a:off x="0" y="762000"/>
            <a:ext cx="9144000" cy="762000"/>
          </a:xfrm>
        </p:spPr>
        <p:txBody>
          <a:bodyPr/>
          <a:lstStyle/>
          <a:p>
            <a:pPr lvl="1" algn="ctr"/>
            <a:r>
              <a:rPr lang="en-US" sz="3200" i="1" dirty="0"/>
              <a:t>‘ … bruxism is a behavior …’ (2)</a:t>
            </a:r>
            <a:endParaRPr lang="en-US" sz="3200" dirty="0"/>
          </a:p>
        </p:txBody>
      </p:sp>
      <p:sp>
        <p:nvSpPr>
          <p:cNvPr id="3" name="Content Placeholder 2"/>
          <p:cNvSpPr>
            <a:spLocks noGrp="1"/>
          </p:cNvSpPr>
          <p:nvPr>
            <p:ph idx="1"/>
          </p:nvPr>
        </p:nvSpPr>
        <p:spPr>
          <a:xfrm>
            <a:off x="228600" y="1676400"/>
            <a:ext cx="8763000" cy="4953000"/>
          </a:xfrm>
        </p:spPr>
        <p:txBody>
          <a:bodyPr/>
          <a:lstStyle/>
          <a:p>
            <a:pPr marL="171450" indent="-228600">
              <a:buFont typeface="Arial" panose="020B0604020202020204" pitchFamily="34" charset="0"/>
              <a:buChar char="•"/>
            </a:pPr>
            <a:r>
              <a:rPr lang="en-US" dirty="0"/>
              <a:t>This is a statement about universals:</a:t>
            </a:r>
          </a:p>
          <a:p>
            <a:pPr marL="171450" indent="-228600">
              <a:buFont typeface="Arial" panose="020B0604020202020204" pitchFamily="34" charset="0"/>
              <a:buChar char="•"/>
            </a:pPr>
            <a:endParaRPr lang="en-US" dirty="0"/>
          </a:p>
          <a:p>
            <a:pPr marL="171450" indent="-228600">
              <a:buFont typeface="Arial" panose="020B0604020202020204" pitchFamily="34" charset="0"/>
              <a:buChar char="•"/>
            </a:pPr>
            <a:endParaRPr lang="en-US" dirty="0"/>
          </a:p>
          <a:p>
            <a:pPr marL="171450" indent="-228600">
              <a:buFont typeface="Arial" panose="020B0604020202020204" pitchFamily="34" charset="0"/>
              <a:buChar char="•"/>
            </a:pPr>
            <a:endParaRPr lang="en-US" dirty="0"/>
          </a:p>
          <a:p>
            <a:pPr marL="171450" indent="-228600">
              <a:buFont typeface="Arial" panose="020B0604020202020204" pitchFamily="34" charset="0"/>
              <a:buChar char="•"/>
            </a:pPr>
            <a:endParaRPr lang="en-US" dirty="0"/>
          </a:p>
          <a:p>
            <a:pPr marL="171450" indent="-228600">
              <a:buFont typeface="Arial" panose="020B0604020202020204" pitchFamily="34" charset="0"/>
              <a:buChar char="•"/>
            </a:pPr>
            <a:endParaRPr lang="en-US" dirty="0"/>
          </a:p>
          <a:p>
            <a:pPr marL="171450" indent="-228600">
              <a:buFont typeface="Arial" panose="020B0604020202020204" pitchFamily="34" charset="0"/>
              <a:buChar char="•"/>
            </a:pPr>
            <a:endParaRPr lang="en-US" dirty="0"/>
          </a:p>
          <a:p>
            <a:pPr marL="0" indent="0"/>
            <a:r>
              <a:rPr lang="en-US" dirty="0"/>
              <a:t>                   here is an instance</a:t>
            </a:r>
          </a:p>
          <a:p>
            <a:pPr marL="171450" indent="-228600">
              <a:buFont typeface="Arial" panose="020B0604020202020204" pitchFamily="34" charset="0"/>
              <a:buChar char="•"/>
            </a:pPr>
            <a:endParaRPr lang="en-US" dirty="0"/>
          </a:p>
        </p:txBody>
      </p:sp>
      <p:sp>
        <p:nvSpPr>
          <p:cNvPr id="4" name="Rounded Rectangle 3"/>
          <p:cNvSpPr/>
          <p:nvPr/>
        </p:nvSpPr>
        <p:spPr bwMode="auto">
          <a:xfrm>
            <a:off x="690372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Behavior</a:t>
            </a:r>
          </a:p>
        </p:txBody>
      </p:sp>
      <p:cxnSp>
        <p:nvCxnSpPr>
          <p:cNvPr id="5" name="Straight Arrow Connector 4"/>
          <p:cNvCxnSpPr>
            <a:stCxn id="7" idx="3"/>
            <a:endCxn id="4" idx="1"/>
          </p:cNvCxnSpPr>
          <p:nvPr/>
        </p:nvCxnSpPr>
        <p:spPr bwMode="auto">
          <a:xfrm>
            <a:off x="2857500" y="3048000"/>
            <a:ext cx="4046220" cy="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6" name="TextBox 5"/>
          <p:cNvSpPr txBox="1"/>
          <p:nvPr/>
        </p:nvSpPr>
        <p:spPr>
          <a:xfrm>
            <a:off x="4242979" y="2590800"/>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sp>
        <p:nvSpPr>
          <p:cNvPr id="7" name="Rounded Rectangle 6"/>
          <p:cNvSpPr/>
          <p:nvPr/>
        </p:nvSpPr>
        <p:spPr bwMode="auto">
          <a:xfrm>
            <a:off x="87630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Bruxism</a:t>
            </a:r>
          </a:p>
        </p:txBody>
      </p:sp>
      <p:sp>
        <p:nvSpPr>
          <p:cNvPr id="8" name="Slide Number Placeholder 7"/>
          <p:cNvSpPr>
            <a:spLocks noGrp="1"/>
          </p:cNvSpPr>
          <p:nvPr>
            <p:ph type="sldNum" sz="quarter" idx="4294967295"/>
          </p:nvPr>
        </p:nvSpPr>
        <p:spPr/>
        <p:txBody>
          <a:bodyPr/>
          <a:lstStyle/>
          <a:p>
            <a:fld id="{7C5DB68A-9D44-4073-920F-D08D647C06A7}" type="slidenum">
              <a:rPr lang="en-US" smtClean="0"/>
              <a:t>25</a:t>
            </a:fld>
            <a:endParaRPr lang="en-US" dirty="0"/>
          </a:p>
        </p:txBody>
      </p:sp>
      <p:sp>
        <p:nvSpPr>
          <p:cNvPr id="9" name="Rectangle 8"/>
          <p:cNvSpPr/>
          <p:nvPr/>
        </p:nvSpPr>
        <p:spPr bwMode="auto">
          <a:xfrm>
            <a:off x="381000" y="5365014"/>
            <a:ext cx="2971800" cy="1416786"/>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a:t>John’s repetitive jaw muscle activity of last night</a:t>
            </a:r>
          </a:p>
        </p:txBody>
      </p:sp>
      <p:cxnSp>
        <p:nvCxnSpPr>
          <p:cNvPr id="10" name="Straight Arrow Connector 9"/>
          <p:cNvCxnSpPr>
            <a:stCxn id="9" idx="0"/>
            <a:endCxn id="7" idx="2"/>
          </p:cNvCxnSpPr>
          <p:nvPr/>
        </p:nvCxnSpPr>
        <p:spPr bwMode="auto">
          <a:xfrm flipV="1">
            <a:off x="1866900" y="3390900"/>
            <a:ext cx="0" cy="197411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1" name="TextBox 10"/>
          <p:cNvSpPr txBox="1"/>
          <p:nvPr/>
        </p:nvSpPr>
        <p:spPr>
          <a:xfrm>
            <a:off x="290346" y="4037543"/>
            <a:ext cx="2156360" cy="461665"/>
          </a:xfrm>
          <a:prstGeom prst="rect">
            <a:avLst/>
          </a:prstGeom>
          <a:noFill/>
        </p:spPr>
        <p:txBody>
          <a:bodyPr wrap="none" rtlCol="0">
            <a:spAutoFit/>
          </a:bodyPr>
          <a:lstStyle/>
          <a:p>
            <a:r>
              <a:rPr lang="en-US" sz="2400" dirty="0">
                <a:solidFill>
                  <a:schemeClr val="bg1"/>
                </a:solidFill>
              </a:rPr>
              <a:t>Instance of   at t</a:t>
            </a:r>
          </a:p>
        </p:txBody>
      </p:sp>
      <p:cxnSp>
        <p:nvCxnSpPr>
          <p:cNvPr id="13" name="Elbow Connector 12"/>
          <p:cNvCxnSpPr>
            <a:stCxn id="9" idx="3"/>
            <a:endCxn id="4" idx="2"/>
          </p:cNvCxnSpPr>
          <p:nvPr/>
        </p:nvCxnSpPr>
        <p:spPr bwMode="auto">
          <a:xfrm flipV="1">
            <a:off x="3352800" y="3390900"/>
            <a:ext cx="4541520" cy="268250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14" name="TextBox 13"/>
          <p:cNvSpPr txBox="1"/>
          <p:nvPr/>
        </p:nvSpPr>
        <p:spPr>
          <a:xfrm>
            <a:off x="6370425" y="4036060"/>
            <a:ext cx="2316375" cy="461665"/>
          </a:xfrm>
          <a:prstGeom prst="rect">
            <a:avLst/>
          </a:prstGeom>
          <a:noFill/>
        </p:spPr>
        <p:txBody>
          <a:bodyPr wrap="square" rtlCol="0">
            <a:spAutoFit/>
          </a:bodyPr>
          <a:lstStyle/>
          <a:p>
            <a:r>
              <a:rPr lang="en-US" sz="2400" dirty="0">
                <a:solidFill>
                  <a:schemeClr val="bg1"/>
                </a:solidFill>
              </a:rPr>
              <a:t>Instance of  at t</a:t>
            </a:r>
          </a:p>
        </p:txBody>
      </p:sp>
    </p:spTree>
    <p:extLst>
      <p:ext uri="{BB962C8B-B14F-4D97-AF65-F5344CB8AC3E}">
        <p14:creationId xmlns:p14="http://schemas.microsoft.com/office/powerpoint/2010/main" val="301402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itle 1"/>
          <p:cNvSpPr>
            <a:spLocks noGrp="1"/>
          </p:cNvSpPr>
          <p:nvPr>
            <p:ph type="title"/>
          </p:nvPr>
        </p:nvSpPr>
        <p:spPr>
          <a:xfrm>
            <a:off x="0" y="609600"/>
            <a:ext cx="9144000" cy="762000"/>
          </a:xfrm>
        </p:spPr>
        <p:txBody>
          <a:bodyPr/>
          <a:lstStyle/>
          <a:p>
            <a:pPr lvl="1" algn="ctr"/>
            <a:r>
              <a:rPr lang="en-US" sz="2400" i="1" dirty="0"/>
              <a:t>‘ … bruxism is a behavior …’</a:t>
            </a:r>
            <a:br>
              <a:rPr lang="en-US" sz="2400" i="1" dirty="0"/>
            </a:br>
            <a:r>
              <a:rPr lang="en-US" sz="2400" i="1" dirty="0"/>
              <a:t>‘Bruxism is a continuously distributed behavior’ </a:t>
            </a:r>
            <a:r>
              <a:rPr lang="en-US" sz="2400" dirty="0"/>
              <a:t> (1)</a:t>
            </a:r>
          </a:p>
        </p:txBody>
      </p:sp>
      <p:sp>
        <p:nvSpPr>
          <p:cNvPr id="3" name="Content Placeholder 2"/>
          <p:cNvSpPr>
            <a:spLocks noGrp="1"/>
          </p:cNvSpPr>
          <p:nvPr>
            <p:ph idx="1"/>
          </p:nvPr>
        </p:nvSpPr>
        <p:spPr>
          <a:xfrm>
            <a:off x="228600" y="1676400"/>
            <a:ext cx="8763000" cy="4953000"/>
          </a:xfrm>
        </p:spPr>
        <p:txBody>
          <a:bodyPr/>
          <a:lstStyle/>
          <a:p>
            <a:pPr marL="171450" indent="-228600">
              <a:buFont typeface="Arial" panose="020B0604020202020204" pitchFamily="34" charset="0"/>
              <a:buChar char="•"/>
            </a:pPr>
            <a:r>
              <a:rPr lang="en-US" dirty="0"/>
              <a:t>Are these statements about universals ?</a:t>
            </a:r>
          </a:p>
        </p:txBody>
      </p:sp>
      <p:sp>
        <p:nvSpPr>
          <p:cNvPr id="4" name="Rounded Rectangle 3"/>
          <p:cNvSpPr/>
          <p:nvPr/>
        </p:nvSpPr>
        <p:spPr bwMode="auto">
          <a:xfrm>
            <a:off x="690372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Behavior</a:t>
            </a:r>
          </a:p>
        </p:txBody>
      </p:sp>
      <p:cxnSp>
        <p:nvCxnSpPr>
          <p:cNvPr id="5" name="Straight Arrow Connector 4"/>
          <p:cNvCxnSpPr>
            <a:stCxn id="7" idx="3"/>
            <a:endCxn id="15" idx="1"/>
          </p:cNvCxnSpPr>
          <p:nvPr/>
        </p:nvCxnSpPr>
        <p:spPr bwMode="auto">
          <a:xfrm>
            <a:off x="2857500" y="3048000"/>
            <a:ext cx="1041489" cy="127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6" name="TextBox 5"/>
          <p:cNvSpPr txBox="1"/>
          <p:nvPr/>
        </p:nvSpPr>
        <p:spPr>
          <a:xfrm>
            <a:off x="3048000" y="2590800"/>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sp>
        <p:nvSpPr>
          <p:cNvPr id="7" name="Rounded Rectangle 6"/>
          <p:cNvSpPr/>
          <p:nvPr/>
        </p:nvSpPr>
        <p:spPr bwMode="auto">
          <a:xfrm>
            <a:off x="87630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Bruxism</a:t>
            </a:r>
          </a:p>
        </p:txBody>
      </p:sp>
      <p:sp>
        <p:nvSpPr>
          <p:cNvPr id="8" name="Slide Number Placeholder 7"/>
          <p:cNvSpPr>
            <a:spLocks noGrp="1"/>
          </p:cNvSpPr>
          <p:nvPr>
            <p:ph type="sldNum" sz="quarter" idx="4294967295"/>
          </p:nvPr>
        </p:nvSpPr>
        <p:spPr/>
        <p:txBody>
          <a:bodyPr/>
          <a:lstStyle/>
          <a:p>
            <a:fld id="{7C5DB68A-9D44-4073-920F-D08D647C06A7}" type="slidenum">
              <a:rPr lang="en-US" smtClean="0"/>
              <a:t>26</a:t>
            </a:fld>
            <a:endParaRPr lang="en-US" dirty="0"/>
          </a:p>
        </p:txBody>
      </p:sp>
      <p:sp>
        <p:nvSpPr>
          <p:cNvPr id="9" name="Rectangle 8"/>
          <p:cNvSpPr/>
          <p:nvPr/>
        </p:nvSpPr>
        <p:spPr bwMode="auto">
          <a:xfrm>
            <a:off x="381000" y="5365014"/>
            <a:ext cx="2971800" cy="1416786"/>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a:t>John’s repetitive jaw muscle activity of last night</a:t>
            </a:r>
          </a:p>
        </p:txBody>
      </p:sp>
      <p:cxnSp>
        <p:nvCxnSpPr>
          <p:cNvPr id="10" name="Straight Arrow Connector 9"/>
          <p:cNvCxnSpPr>
            <a:stCxn id="9" idx="0"/>
            <a:endCxn id="7" idx="2"/>
          </p:cNvCxnSpPr>
          <p:nvPr/>
        </p:nvCxnSpPr>
        <p:spPr bwMode="auto">
          <a:xfrm flipV="1">
            <a:off x="1866900" y="3390900"/>
            <a:ext cx="0" cy="197411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3" name="Elbow Connector 12"/>
          <p:cNvCxnSpPr>
            <a:stCxn id="9" idx="3"/>
            <a:endCxn id="4" idx="2"/>
          </p:cNvCxnSpPr>
          <p:nvPr/>
        </p:nvCxnSpPr>
        <p:spPr bwMode="auto">
          <a:xfrm flipV="1">
            <a:off x="3352800" y="3390900"/>
            <a:ext cx="4541520" cy="268250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15" name="Rounded Rectangle 14"/>
          <p:cNvSpPr/>
          <p:nvPr/>
        </p:nvSpPr>
        <p:spPr bwMode="auto">
          <a:xfrm>
            <a:off x="3898989" y="2426970"/>
            <a:ext cx="1981200" cy="1244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continuously distributed behavior</a:t>
            </a:r>
            <a:endParaRPr kumimoji="0" lang="en-US" b="0" u="none" strike="noStrike" cap="none" normalizeH="0" baseline="0" dirty="0">
              <a:ln>
                <a:noFill/>
              </a:ln>
              <a:effectLst/>
              <a:latin typeface="Times" pitchFamily="122" charset="0"/>
            </a:endParaRPr>
          </a:p>
        </p:txBody>
      </p:sp>
      <p:cxnSp>
        <p:nvCxnSpPr>
          <p:cNvPr id="17" name="Straight Arrow Connector 16"/>
          <p:cNvCxnSpPr>
            <a:stCxn id="15" idx="3"/>
            <a:endCxn id="4" idx="1"/>
          </p:cNvCxnSpPr>
          <p:nvPr/>
        </p:nvCxnSpPr>
        <p:spPr bwMode="auto">
          <a:xfrm flipV="1">
            <a:off x="5880189" y="3048000"/>
            <a:ext cx="1023531" cy="127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20" name="TextBox 19"/>
          <p:cNvSpPr txBox="1"/>
          <p:nvPr/>
        </p:nvSpPr>
        <p:spPr>
          <a:xfrm>
            <a:off x="5984149" y="2540288"/>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sp>
        <p:nvSpPr>
          <p:cNvPr id="21" name="TextBox 20"/>
          <p:cNvSpPr txBox="1"/>
          <p:nvPr/>
        </p:nvSpPr>
        <p:spPr>
          <a:xfrm>
            <a:off x="110490" y="2758521"/>
            <a:ext cx="646331" cy="461665"/>
          </a:xfrm>
          <a:prstGeom prst="rect">
            <a:avLst/>
          </a:prstGeom>
          <a:noFill/>
        </p:spPr>
        <p:txBody>
          <a:bodyPr wrap="none" rtlCol="0">
            <a:spAutoFit/>
          </a:bodyPr>
          <a:lstStyle/>
          <a:p>
            <a:r>
              <a:rPr lang="en-US" b="1" dirty="0">
                <a:solidFill>
                  <a:srgbClr val="FFFF00"/>
                </a:solidFill>
              </a:rPr>
              <a:t>???</a:t>
            </a:r>
          </a:p>
        </p:txBody>
      </p:sp>
      <p:sp>
        <p:nvSpPr>
          <p:cNvPr id="19" name="TextBox 18">
            <a:extLst>
              <a:ext uri="{FF2B5EF4-FFF2-40B4-BE49-F238E27FC236}">
                <a16:creationId xmlns:a16="http://schemas.microsoft.com/office/drawing/2014/main" id="{601DE0B0-5EB8-456A-BD68-BEE27B241D38}"/>
              </a:ext>
            </a:extLst>
          </p:cNvPr>
          <p:cNvSpPr txBox="1"/>
          <p:nvPr/>
        </p:nvSpPr>
        <p:spPr>
          <a:xfrm>
            <a:off x="290346" y="4037543"/>
            <a:ext cx="2156360" cy="461665"/>
          </a:xfrm>
          <a:prstGeom prst="rect">
            <a:avLst/>
          </a:prstGeom>
          <a:noFill/>
        </p:spPr>
        <p:txBody>
          <a:bodyPr wrap="none" rtlCol="0">
            <a:spAutoFit/>
          </a:bodyPr>
          <a:lstStyle/>
          <a:p>
            <a:r>
              <a:rPr lang="en-US" sz="2400" dirty="0">
                <a:solidFill>
                  <a:schemeClr val="bg1"/>
                </a:solidFill>
              </a:rPr>
              <a:t>Instance of   at t</a:t>
            </a:r>
          </a:p>
        </p:txBody>
      </p:sp>
      <p:sp>
        <p:nvSpPr>
          <p:cNvPr id="22" name="TextBox 21">
            <a:extLst>
              <a:ext uri="{FF2B5EF4-FFF2-40B4-BE49-F238E27FC236}">
                <a16:creationId xmlns:a16="http://schemas.microsoft.com/office/drawing/2014/main" id="{E2243E22-5B67-4E55-BDAB-593886EAC2D5}"/>
              </a:ext>
            </a:extLst>
          </p:cNvPr>
          <p:cNvSpPr txBox="1"/>
          <p:nvPr/>
        </p:nvSpPr>
        <p:spPr>
          <a:xfrm>
            <a:off x="6370425" y="4036060"/>
            <a:ext cx="2316375" cy="461665"/>
          </a:xfrm>
          <a:prstGeom prst="rect">
            <a:avLst/>
          </a:prstGeom>
          <a:noFill/>
        </p:spPr>
        <p:txBody>
          <a:bodyPr wrap="square" rtlCol="0">
            <a:spAutoFit/>
          </a:bodyPr>
          <a:lstStyle/>
          <a:p>
            <a:r>
              <a:rPr lang="en-US" sz="2400" dirty="0">
                <a:solidFill>
                  <a:schemeClr val="bg1"/>
                </a:solidFill>
              </a:rPr>
              <a:t>Instance of  at t</a:t>
            </a:r>
          </a:p>
        </p:txBody>
      </p:sp>
    </p:spTree>
    <p:extLst>
      <p:ext uri="{BB962C8B-B14F-4D97-AF65-F5344CB8AC3E}">
        <p14:creationId xmlns:p14="http://schemas.microsoft.com/office/powerpoint/2010/main" val="1184431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itle 1"/>
          <p:cNvSpPr>
            <a:spLocks noGrp="1"/>
          </p:cNvSpPr>
          <p:nvPr>
            <p:ph type="title"/>
          </p:nvPr>
        </p:nvSpPr>
        <p:spPr>
          <a:xfrm>
            <a:off x="0" y="609600"/>
            <a:ext cx="9144000" cy="762000"/>
          </a:xfrm>
        </p:spPr>
        <p:txBody>
          <a:bodyPr/>
          <a:lstStyle/>
          <a:p>
            <a:pPr lvl="1" algn="ctr"/>
            <a:r>
              <a:rPr lang="en-US" sz="2400" i="1" dirty="0"/>
              <a:t>‘ … bruxism is a behavior …’</a:t>
            </a:r>
            <a:br>
              <a:rPr lang="en-US" sz="2400" i="1" dirty="0"/>
            </a:br>
            <a:r>
              <a:rPr lang="en-US" sz="2400" i="1" dirty="0"/>
              <a:t>‘Bruxism is a continuously distributed behavior’</a:t>
            </a:r>
            <a:r>
              <a:rPr lang="en-US" sz="2400" dirty="0"/>
              <a:t> (2)</a:t>
            </a:r>
          </a:p>
        </p:txBody>
      </p:sp>
      <p:sp>
        <p:nvSpPr>
          <p:cNvPr id="3" name="Content Placeholder 2"/>
          <p:cNvSpPr>
            <a:spLocks noGrp="1"/>
          </p:cNvSpPr>
          <p:nvPr>
            <p:ph idx="1"/>
          </p:nvPr>
        </p:nvSpPr>
        <p:spPr>
          <a:xfrm>
            <a:off x="228600" y="1676400"/>
            <a:ext cx="8763000" cy="4953000"/>
          </a:xfrm>
        </p:spPr>
        <p:txBody>
          <a:bodyPr/>
          <a:lstStyle/>
          <a:p>
            <a:pPr marL="171450" indent="-228600">
              <a:buFont typeface="Arial" panose="020B0604020202020204" pitchFamily="34" charset="0"/>
              <a:buChar char="•"/>
            </a:pPr>
            <a:r>
              <a:rPr lang="en-US" dirty="0"/>
              <a:t>Are these statements about universals ?</a:t>
            </a:r>
          </a:p>
        </p:txBody>
      </p:sp>
      <p:sp>
        <p:nvSpPr>
          <p:cNvPr id="4" name="Rounded Rectangle 3"/>
          <p:cNvSpPr/>
          <p:nvPr/>
        </p:nvSpPr>
        <p:spPr bwMode="auto">
          <a:xfrm>
            <a:off x="690372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Behavior</a:t>
            </a:r>
          </a:p>
        </p:txBody>
      </p:sp>
      <p:cxnSp>
        <p:nvCxnSpPr>
          <p:cNvPr id="5" name="Straight Arrow Connector 4"/>
          <p:cNvCxnSpPr>
            <a:stCxn id="7" idx="3"/>
            <a:endCxn id="15" idx="1"/>
          </p:cNvCxnSpPr>
          <p:nvPr/>
        </p:nvCxnSpPr>
        <p:spPr bwMode="auto">
          <a:xfrm>
            <a:off x="2857500" y="3048000"/>
            <a:ext cx="1041489" cy="127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6" name="TextBox 5"/>
          <p:cNvSpPr txBox="1"/>
          <p:nvPr/>
        </p:nvSpPr>
        <p:spPr>
          <a:xfrm>
            <a:off x="3048000" y="2590800"/>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sp>
        <p:nvSpPr>
          <p:cNvPr id="7" name="Rounded Rectangle 6"/>
          <p:cNvSpPr/>
          <p:nvPr/>
        </p:nvSpPr>
        <p:spPr bwMode="auto">
          <a:xfrm>
            <a:off x="87630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Bruxism</a:t>
            </a:r>
          </a:p>
        </p:txBody>
      </p:sp>
      <p:sp>
        <p:nvSpPr>
          <p:cNvPr id="8" name="Slide Number Placeholder 7"/>
          <p:cNvSpPr>
            <a:spLocks noGrp="1"/>
          </p:cNvSpPr>
          <p:nvPr>
            <p:ph type="sldNum" sz="quarter" idx="4294967295"/>
          </p:nvPr>
        </p:nvSpPr>
        <p:spPr/>
        <p:txBody>
          <a:bodyPr/>
          <a:lstStyle/>
          <a:p>
            <a:fld id="{7C5DB68A-9D44-4073-920F-D08D647C06A7}" type="slidenum">
              <a:rPr lang="en-US" smtClean="0"/>
              <a:t>27</a:t>
            </a:fld>
            <a:endParaRPr lang="en-US" dirty="0"/>
          </a:p>
        </p:txBody>
      </p:sp>
      <p:sp>
        <p:nvSpPr>
          <p:cNvPr id="9" name="Rectangle 8"/>
          <p:cNvSpPr/>
          <p:nvPr/>
        </p:nvSpPr>
        <p:spPr bwMode="auto">
          <a:xfrm>
            <a:off x="381000" y="5365014"/>
            <a:ext cx="2971800" cy="1416786"/>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a:t>John’s repetitive jaw muscle activity of last night</a:t>
            </a:r>
          </a:p>
        </p:txBody>
      </p:sp>
      <p:cxnSp>
        <p:nvCxnSpPr>
          <p:cNvPr id="10" name="Straight Arrow Connector 9"/>
          <p:cNvCxnSpPr>
            <a:stCxn id="9" idx="0"/>
            <a:endCxn id="7" idx="2"/>
          </p:cNvCxnSpPr>
          <p:nvPr/>
        </p:nvCxnSpPr>
        <p:spPr bwMode="auto">
          <a:xfrm flipV="1">
            <a:off x="1866900" y="3390900"/>
            <a:ext cx="0" cy="197411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3" name="Elbow Connector 12"/>
          <p:cNvCxnSpPr>
            <a:stCxn id="9" idx="3"/>
            <a:endCxn id="4" idx="2"/>
          </p:cNvCxnSpPr>
          <p:nvPr/>
        </p:nvCxnSpPr>
        <p:spPr bwMode="auto">
          <a:xfrm flipV="1">
            <a:off x="3352800" y="3390900"/>
            <a:ext cx="4541520" cy="268250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15" name="Rounded Rectangle 14"/>
          <p:cNvSpPr/>
          <p:nvPr/>
        </p:nvSpPr>
        <p:spPr bwMode="auto">
          <a:xfrm>
            <a:off x="3898989" y="2426970"/>
            <a:ext cx="1981200" cy="1244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continuously distributed behavior</a:t>
            </a:r>
            <a:endParaRPr kumimoji="0" lang="en-US" b="0" u="none" strike="noStrike" cap="none" normalizeH="0" baseline="0" dirty="0">
              <a:ln>
                <a:noFill/>
              </a:ln>
              <a:effectLst/>
              <a:latin typeface="Times" pitchFamily="122" charset="0"/>
            </a:endParaRPr>
          </a:p>
        </p:txBody>
      </p:sp>
      <p:cxnSp>
        <p:nvCxnSpPr>
          <p:cNvPr id="17" name="Straight Arrow Connector 16"/>
          <p:cNvCxnSpPr>
            <a:stCxn id="15" idx="3"/>
            <a:endCxn id="4" idx="1"/>
          </p:cNvCxnSpPr>
          <p:nvPr/>
        </p:nvCxnSpPr>
        <p:spPr bwMode="auto">
          <a:xfrm flipV="1">
            <a:off x="5880189" y="3048000"/>
            <a:ext cx="1023531" cy="127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20" name="TextBox 19"/>
          <p:cNvSpPr txBox="1"/>
          <p:nvPr/>
        </p:nvSpPr>
        <p:spPr>
          <a:xfrm>
            <a:off x="5984149" y="2540288"/>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cxnSp>
        <p:nvCxnSpPr>
          <p:cNvPr id="19" name="Elbow Connector 18"/>
          <p:cNvCxnSpPr>
            <a:endCxn id="15" idx="2"/>
          </p:cNvCxnSpPr>
          <p:nvPr/>
        </p:nvCxnSpPr>
        <p:spPr bwMode="auto">
          <a:xfrm rot="5400000" flipH="1" flipV="1">
            <a:off x="3064748" y="3932953"/>
            <a:ext cx="2086223" cy="1563459"/>
          </a:xfrm>
          <a:prstGeom prst="bentConnector3">
            <a:avLst>
              <a:gd name="adj1" fmla="val 691"/>
            </a:avLst>
          </a:prstGeom>
          <a:solidFill>
            <a:schemeClr val="accent1"/>
          </a:solidFill>
          <a:ln w="38100" cap="flat" cmpd="sng" algn="ctr">
            <a:solidFill>
              <a:schemeClr val="bg1"/>
            </a:solidFill>
            <a:prstDash val="dash"/>
            <a:round/>
            <a:headEnd type="none" w="med" len="med"/>
            <a:tailEnd type="triangle"/>
          </a:ln>
          <a:effectLst/>
        </p:spPr>
      </p:cxnSp>
      <p:sp>
        <p:nvSpPr>
          <p:cNvPr id="21" name="TextBox 20"/>
          <p:cNvSpPr txBox="1"/>
          <p:nvPr/>
        </p:nvSpPr>
        <p:spPr>
          <a:xfrm>
            <a:off x="3322425" y="4038600"/>
            <a:ext cx="2240175" cy="461665"/>
          </a:xfrm>
          <a:prstGeom prst="rect">
            <a:avLst/>
          </a:prstGeom>
          <a:noFill/>
        </p:spPr>
        <p:txBody>
          <a:bodyPr wrap="square" rtlCol="0">
            <a:spAutoFit/>
          </a:bodyPr>
          <a:lstStyle/>
          <a:p>
            <a:r>
              <a:rPr lang="en-US" sz="2400" dirty="0">
                <a:solidFill>
                  <a:schemeClr val="bg1"/>
                </a:solidFill>
              </a:rPr>
              <a:t>Instance of   ???</a:t>
            </a:r>
          </a:p>
        </p:txBody>
      </p:sp>
      <p:sp>
        <p:nvSpPr>
          <p:cNvPr id="22" name="TextBox 21"/>
          <p:cNvSpPr txBox="1"/>
          <p:nvPr/>
        </p:nvSpPr>
        <p:spPr>
          <a:xfrm>
            <a:off x="110490" y="2758521"/>
            <a:ext cx="646331" cy="461665"/>
          </a:xfrm>
          <a:prstGeom prst="rect">
            <a:avLst/>
          </a:prstGeom>
          <a:noFill/>
        </p:spPr>
        <p:txBody>
          <a:bodyPr wrap="none" rtlCol="0">
            <a:spAutoFit/>
          </a:bodyPr>
          <a:lstStyle/>
          <a:p>
            <a:r>
              <a:rPr lang="en-US" b="1" dirty="0">
                <a:solidFill>
                  <a:srgbClr val="FFFF00"/>
                </a:solidFill>
              </a:rPr>
              <a:t>???</a:t>
            </a:r>
          </a:p>
        </p:txBody>
      </p:sp>
      <p:sp>
        <p:nvSpPr>
          <p:cNvPr id="23" name="TextBox 22">
            <a:extLst>
              <a:ext uri="{FF2B5EF4-FFF2-40B4-BE49-F238E27FC236}">
                <a16:creationId xmlns:a16="http://schemas.microsoft.com/office/drawing/2014/main" id="{70344573-0A41-4C28-89B4-D3B6ED1404AD}"/>
              </a:ext>
            </a:extLst>
          </p:cNvPr>
          <p:cNvSpPr txBox="1"/>
          <p:nvPr/>
        </p:nvSpPr>
        <p:spPr>
          <a:xfrm>
            <a:off x="290346" y="4037543"/>
            <a:ext cx="2156360" cy="461665"/>
          </a:xfrm>
          <a:prstGeom prst="rect">
            <a:avLst/>
          </a:prstGeom>
          <a:noFill/>
        </p:spPr>
        <p:txBody>
          <a:bodyPr wrap="none" rtlCol="0">
            <a:spAutoFit/>
          </a:bodyPr>
          <a:lstStyle/>
          <a:p>
            <a:r>
              <a:rPr lang="en-US" sz="2400" dirty="0">
                <a:solidFill>
                  <a:schemeClr val="bg1"/>
                </a:solidFill>
              </a:rPr>
              <a:t>Instance of   at t</a:t>
            </a:r>
          </a:p>
        </p:txBody>
      </p:sp>
      <p:sp>
        <p:nvSpPr>
          <p:cNvPr id="24" name="TextBox 23">
            <a:extLst>
              <a:ext uri="{FF2B5EF4-FFF2-40B4-BE49-F238E27FC236}">
                <a16:creationId xmlns:a16="http://schemas.microsoft.com/office/drawing/2014/main" id="{2B217141-BE01-4359-835F-AD33327CC34C}"/>
              </a:ext>
            </a:extLst>
          </p:cNvPr>
          <p:cNvSpPr txBox="1"/>
          <p:nvPr/>
        </p:nvSpPr>
        <p:spPr>
          <a:xfrm>
            <a:off x="6370425" y="4036060"/>
            <a:ext cx="2316375" cy="461665"/>
          </a:xfrm>
          <a:prstGeom prst="rect">
            <a:avLst/>
          </a:prstGeom>
          <a:noFill/>
        </p:spPr>
        <p:txBody>
          <a:bodyPr wrap="square" rtlCol="0">
            <a:spAutoFit/>
          </a:bodyPr>
          <a:lstStyle/>
          <a:p>
            <a:r>
              <a:rPr lang="en-US" sz="2400" dirty="0">
                <a:solidFill>
                  <a:schemeClr val="bg1"/>
                </a:solidFill>
              </a:rPr>
              <a:t>Instance of  at t</a:t>
            </a:r>
          </a:p>
        </p:txBody>
      </p:sp>
    </p:spTree>
    <p:extLst>
      <p:ext uri="{BB962C8B-B14F-4D97-AF65-F5344CB8AC3E}">
        <p14:creationId xmlns:p14="http://schemas.microsoft.com/office/powerpoint/2010/main" val="1911021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itle 1"/>
          <p:cNvSpPr>
            <a:spLocks noGrp="1"/>
          </p:cNvSpPr>
          <p:nvPr>
            <p:ph type="title"/>
          </p:nvPr>
        </p:nvSpPr>
        <p:spPr>
          <a:xfrm>
            <a:off x="0" y="609600"/>
            <a:ext cx="9144000" cy="762000"/>
          </a:xfrm>
        </p:spPr>
        <p:txBody>
          <a:bodyPr/>
          <a:lstStyle/>
          <a:p>
            <a:pPr lvl="1" algn="ctr"/>
            <a:r>
              <a:rPr lang="en-US" sz="2400" i="1" dirty="0"/>
              <a:t>‘ … bruxism is a behavior …’</a:t>
            </a:r>
            <a:br>
              <a:rPr lang="en-US" sz="2400" i="1" dirty="0"/>
            </a:br>
            <a:r>
              <a:rPr lang="en-US" sz="2400" i="1" dirty="0"/>
              <a:t>‘Bruxism is a continuously distributed behavior’</a:t>
            </a:r>
            <a:r>
              <a:rPr lang="en-US" sz="2400" dirty="0"/>
              <a:t> (3)</a:t>
            </a:r>
          </a:p>
        </p:txBody>
      </p:sp>
      <p:sp>
        <p:nvSpPr>
          <p:cNvPr id="3" name="Content Placeholder 2"/>
          <p:cNvSpPr>
            <a:spLocks noGrp="1"/>
          </p:cNvSpPr>
          <p:nvPr>
            <p:ph idx="1"/>
          </p:nvPr>
        </p:nvSpPr>
        <p:spPr>
          <a:xfrm>
            <a:off x="228600" y="1676400"/>
            <a:ext cx="8763000" cy="4953000"/>
          </a:xfrm>
        </p:spPr>
        <p:txBody>
          <a:bodyPr/>
          <a:lstStyle/>
          <a:p>
            <a:pPr marL="171450" indent="-228600">
              <a:buFont typeface="Arial" panose="020B0604020202020204" pitchFamily="34" charset="0"/>
              <a:buChar char="•"/>
            </a:pPr>
            <a:r>
              <a:rPr lang="en-US" dirty="0"/>
              <a:t>Are these statements about universals ?</a:t>
            </a:r>
          </a:p>
        </p:txBody>
      </p:sp>
      <p:sp>
        <p:nvSpPr>
          <p:cNvPr id="4" name="Rounded Rectangle 3"/>
          <p:cNvSpPr/>
          <p:nvPr/>
        </p:nvSpPr>
        <p:spPr bwMode="auto">
          <a:xfrm>
            <a:off x="690372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Behavior</a:t>
            </a:r>
          </a:p>
        </p:txBody>
      </p:sp>
      <p:cxnSp>
        <p:nvCxnSpPr>
          <p:cNvPr id="5" name="Straight Arrow Connector 4"/>
          <p:cNvCxnSpPr>
            <a:stCxn id="7" idx="3"/>
            <a:endCxn id="15" idx="1"/>
          </p:cNvCxnSpPr>
          <p:nvPr/>
        </p:nvCxnSpPr>
        <p:spPr bwMode="auto">
          <a:xfrm>
            <a:off x="2857500" y="3048000"/>
            <a:ext cx="1041489" cy="127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6" name="TextBox 5"/>
          <p:cNvSpPr txBox="1"/>
          <p:nvPr/>
        </p:nvSpPr>
        <p:spPr>
          <a:xfrm>
            <a:off x="3048000" y="2590800"/>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sp>
        <p:nvSpPr>
          <p:cNvPr id="7" name="Rounded Rectangle 6"/>
          <p:cNvSpPr/>
          <p:nvPr/>
        </p:nvSpPr>
        <p:spPr bwMode="auto">
          <a:xfrm>
            <a:off x="87630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Bruxism</a:t>
            </a:r>
          </a:p>
        </p:txBody>
      </p:sp>
      <p:sp>
        <p:nvSpPr>
          <p:cNvPr id="8" name="Slide Number Placeholder 7"/>
          <p:cNvSpPr>
            <a:spLocks noGrp="1"/>
          </p:cNvSpPr>
          <p:nvPr>
            <p:ph type="sldNum" sz="quarter" idx="4294967295"/>
          </p:nvPr>
        </p:nvSpPr>
        <p:spPr/>
        <p:txBody>
          <a:bodyPr/>
          <a:lstStyle/>
          <a:p>
            <a:fld id="{7C5DB68A-9D44-4073-920F-D08D647C06A7}" type="slidenum">
              <a:rPr lang="en-US" smtClean="0"/>
              <a:t>28</a:t>
            </a:fld>
            <a:endParaRPr lang="en-US" dirty="0"/>
          </a:p>
        </p:txBody>
      </p:sp>
      <p:sp>
        <p:nvSpPr>
          <p:cNvPr id="9" name="Rectangle 8"/>
          <p:cNvSpPr/>
          <p:nvPr/>
        </p:nvSpPr>
        <p:spPr bwMode="auto">
          <a:xfrm>
            <a:off x="381000" y="5365014"/>
            <a:ext cx="2971800" cy="1416786"/>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a:t>John’s repetitive jaw muscle activity of last night</a:t>
            </a:r>
          </a:p>
        </p:txBody>
      </p:sp>
      <p:cxnSp>
        <p:nvCxnSpPr>
          <p:cNvPr id="10" name="Straight Arrow Connector 9"/>
          <p:cNvCxnSpPr>
            <a:stCxn id="9" idx="0"/>
            <a:endCxn id="7" idx="2"/>
          </p:cNvCxnSpPr>
          <p:nvPr/>
        </p:nvCxnSpPr>
        <p:spPr bwMode="auto">
          <a:xfrm flipV="1">
            <a:off x="1866900" y="3390900"/>
            <a:ext cx="0" cy="197411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3" name="Elbow Connector 12"/>
          <p:cNvCxnSpPr>
            <a:stCxn id="9" idx="3"/>
            <a:endCxn id="4" idx="2"/>
          </p:cNvCxnSpPr>
          <p:nvPr/>
        </p:nvCxnSpPr>
        <p:spPr bwMode="auto">
          <a:xfrm flipV="1">
            <a:off x="3352800" y="3390900"/>
            <a:ext cx="4541520" cy="268250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15" name="Rounded Rectangle 14"/>
          <p:cNvSpPr/>
          <p:nvPr/>
        </p:nvSpPr>
        <p:spPr bwMode="auto">
          <a:xfrm>
            <a:off x="3898989" y="2426970"/>
            <a:ext cx="1981200" cy="1244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continuously distributed behavior</a:t>
            </a:r>
            <a:endParaRPr kumimoji="0" lang="en-US" b="0" u="none" strike="noStrike" cap="none" normalizeH="0" baseline="0" dirty="0">
              <a:ln>
                <a:noFill/>
              </a:ln>
              <a:effectLst/>
              <a:latin typeface="Times" pitchFamily="122" charset="0"/>
            </a:endParaRPr>
          </a:p>
        </p:txBody>
      </p:sp>
      <p:cxnSp>
        <p:nvCxnSpPr>
          <p:cNvPr id="17" name="Straight Arrow Connector 16"/>
          <p:cNvCxnSpPr>
            <a:stCxn id="15" idx="3"/>
            <a:endCxn id="4" idx="1"/>
          </p:cNvCxnSpPr>
          <p:nvPr/>
        </p:nvCxnSpPr>
        <p:spPr bwMode="auto">
          <a:xfrm flipV="1">
            <a:off x="5880189" y="3048000"/>
            <a:ext cx="1023531" cy="127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20" name="TextBox 19"/>
          <p:cNvSpPr txBox="1"/>
          <p:nvPr/>
        </p:nvSpPr>
        <p:spPr>
          <a:xfrm>
            <a:off x="5984149" y="2540288"/>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cxnSp>
        <p:nvCxnSpPr>
          <p:cNvPr id="19" name="Elbow Connector 18"/>
          <p:cNvCxnSpPr>
            <a:endCxn id="15" idx="2"/>
          </p:cNvCxnSpPr>
          <p:nvPr/>
        </p:nvCxnSpPr>
        <p:spPr bwMode="auto">
          <a:xfrm rot="5400000" flipH="1" flipV="1">
            <a:off x="3064748" y="3932953"/>
            <a:ext cx="2086223" cy="1563459"/>
          </a:xfrm>
          <a:prstGeom prst="bentConnector3">
            <a:avLst>
              <a:gd name="adj1" fmla="val 691"/>
            </a:avLst>
          </a:prstGeom>
          <a:solidFill>
            <a:schemeClr val="accent1"/>
          </a:solidFill>
          <a:ln w="38100" cap="flat" cmpd="sng" algn="ctr">
            <a:solidFill>
              <a:schemeClr val="bg1"/>
            </a:solidFill>
            <a:prstDash val="dash"/>
            <a:round/>
            <a:headEnd type="none" w="med" len="med"/>
            <a:tailEnd type="triangle"/>
          </a:ln>
          <a:effectLst/>
        </p:spPr>
      </p:cxnSp>
      <p:sp>
        <p:nvSpPr>
          <p:cNvPr id="21" name="TextBox 20"/>
          <p:cNvSpPr txBox="1"/>
          <p:nvPr/>
        </p:nvSpPr>
        <p:spPr>
          <a:xfrm>
            <a:off x="3322425" y="4038600"/>
            <a:ext cx="2240175" cy="461665"/>
          </a:xfrm>
          <a:prstGeom prst="rect">
            <a:avLst/>
          </a:prstGeom>
          <a:noFill/>
        </p:spPr>
        <p:txBody>
          <a:bodyPr wrap="square" rtlCol="0">
            <a:spAutoFit/>
          </a:bodyPr>
          <a:lstStyle/>
          <a:p>
            <a:r>
              <a:rPr lang="en-US" sz="2400" dirty="0">
                <a:solidFill>
                  <a:schemeClr val="bg1"/>
                </a:solidFill>
              </a:rPr>
              <a:t>Instance of   ???</a:t>
            </a:r>
          </a:p>
        </p:txBody>
      </p:sp>
      <p:sp>
        <p:nvSpPr>
          <p:cNvPr id="22" name="Oval 21"/>
          <p:cNvSpPr/>
          <p:nvPr/>
        </p:nvSpPr>
        <p:spPr bwMode="auto">
          <a:xfrm>
            <a:off x="787578" y="2423160"/>
            <a:ext cx="2189391" cy="1240483"/>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Oval 29"/>
          <p:cNvSpPr/>
          <p:nvPr/>
        </p:nvSpPr>
        <p:spPr bwMode="auto">
          <a:xfrm>
            <a:off x="6752007" y="2399030"/>
            <a:ext cx="2189391" cy="1240483"/>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TextBox 34"/>
          <p:cNvSpPr txBox="1"/>
          <p:nvPr/>
        </p:nvSpPr>
        <p:spPr>
          <a:xfrm>
            <a:off x="4124734" y="4903112"/>
            <a:ext cx="4194969" cy="830997"/>
          </a:xfrm>
          <a:prstGeom prst="rect">
            <a:avLst/>
          </a:prstGeom>
          <a:solidFill>
            <a:srgbClr val="1FE115"/>
          </a:solidFill>
          <a:ln>
            <a:solidFill>
              <a:srgbClr val="1FE115"/>
            </a:solidFill>
          </a:ln>
        </p:spPr>
        <p:txBody>
          <a:bodyPr wrap="square" rtlCol="0">
            <a:spAutoFit/>
          </a:bodyPr>
          <a:lstStyle/>
          <a:p>
            <a:pPr algn="ctr"/>
            <a:r>
              <a:rPr lang="en-US" dirty="0"/>
              <a:t>What is ‘in’ all particulars that are </a:t>
            </a:r>
            <a:r>
              <a:rPr lang="en-US" dirty="0">
                <a:solidFill>
                  <a:schemeClr val="tx1"/>
                </a:solidFill>
              </a:rPr>
              <a:t>instances of bruxism</a:t>
            </a:r>
          </a:p>
        </p:txBody>
      </p:sp>
      <p:cxnSp>
        <p:nvCxnSpPr>
          <p:cNvPr id="36" name="Straight Arrow Connector 35"/>
          <p:cNvCxnSpPr>
            <a:stCxn id="35" idx="1"/>
          </p:cNvCxnSpPr>
          <p:nvPr/>
        </p:nvCxnSpPr>
        <p:spPr bwMode="auto">
          <a:xfrm flipH="1" flipV="1">
            <a:off x="2656340" y="3481978"/>
            <a:ext cx="1468394" cy="1836633"/>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37" name="Straight Arrow Connector 36"/>
          <p:cNvCxnSpPr>
            <a:stCxn id="35" idx="3"/>
          </p:cNvCxnSpPr>
          <p:nvPr/>
        </p:nvCxnSpPr>
        <p:spPr bwMode="auto">
          <a:xfrm flipV="1">
            <a:off x="8319703" y="3457848"/>
            <a:ext cx="301066" cy="1860763"/>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8" name="TextBox 37"/>
          <p:cNvSpPr txBox="1"/>
          <p:nvPr/>
        </p:nvSpPr>
        <p:spPr>
          <a:xfrm>
            <a:off x="110490" y="2758521"/>
            <a:ext cx="646331" cy="461665"/>
          </a:xfrm>
          <a:prstGeom prst="rect">
            <a:avLst/>
          </a:prstGeom>
          <a:noFill/>
        </p:spPr>
        <p:txBody>
          <a:bodyPr wrap="none" rtlCol="0">
            <a:spAutoFit/>
          </a:bodyPr>
          <a:lstStyle/>
          <a:p>
            <a:r>
              <a:rPr lang="en-US" b="1" dirty="0">
                <a:solidFill>
                  <a:srgbClr val="FFFF00"/>
                </a:solidFill>
              </a:rPr>
              <a:t>???</a:t>
            </a:r>
          </a:p>
        </p:txBody>
      </p:sp>
      <p:sp>
        <p:nvSpPr>
          <p:cNvPr id="26" name="TextBox 25">
            <a:extLst>
              <a:ext uri="{FF2B5EF4-FFF2-40B4-BE49-F238E27FC236}">
                <a16:creationId xmlns:a16="http://schemas.microsoft.com/office/drawing/2014/main" id="{F1990FBE-305B-4E5D-9C34-6A940E6C2353}"/>
              </a:ext>
            </a:extLst>
          </p:cNvPr>
          <p:cNvSpPr txBox="1"/>
          <p:nvPr/>
        </p:nvSpPr>
        <p:spPr>
          <a:xfrm>
            <a:off x="290346" y="4037543"/>
            <a:ext cx="2156360" cy="461665"/>
          </a:xfrm>
          <a:prstGeom prst="rect">
            <a:avLst/>
          </a:prstGeom>
          <a:noFill/>
        </p:spPr>
        <p:txBody>
          <a:bodyPr wrap="none" rtlCol="0">
            <a:spAutoFit/>
          </a:bodyPr>
          <a:lstStyle/>
          <a:p>
            <a:r>
              <a:rPr lang="en-US" sz="2400" dirty="0">
                <a:solidFill>
                  <a:schemeClr val="bg1"/>
                </a:solidFill>
              </a:rPr>
              <a:t>Instance of   at t</a:t>
            </a:r>
          </a:p>
        </p:txBody>
      </p:sp>
      <p:sp>
        <p:nvSpPr>
          <p:cNvPr id="27" name="TextBox 26">
            <a:extLst>
              <a:ext uri="{FF2B5EF4-FFF2-40B4-BE49-F238E27FC236}">
                <a16:creationId xmlns:a16="http://schemas.microsoft.com/office/drawing/2014/main" id="{9544A471-B709-4F45-9F5C-4D2B36E68EB8}"/>
              </a:ext>
            </a:extLst>
          </p:cNvPr>
          <p:cNvSpPr txBox="1"/>
          <p:nvPr/>
        </p:nvSpPr>
        <p:spPr>
          <a:xfrm>
            <a:off x="6370425" y="4036060"/>
            <a:ext cx="2316375" cy="461665"/>
          </a:xfrm>
          <a:prstGeom prst="rect">
            <a:avLst/>
          </a:prstGeom>
          <a:noFill/>
        </p:spPr>
        <p:txBody>
          <a:bodyPr wrap="square" rtlCol="0">
            <a:spAutoFit/>
          </a:bodyPr>
          <a:lstStyle/>
          <a:p>
            <a:r>
              <a:rPr lang="en-US" sz="2400" dirty="0">
                <a:solidFill>
                  <a:schemeClr val="bg1"/>
                </a:solidFill>
              </a:rPr>
              <a:t>Instance of  at t</a:t>
            </a:r>
          </a:p>
        </p:txBody>
      </p:sp>
    </p:spTree>
    <p:extLst>
      <p:ext uri="{BB962C8B-B14F-4D97-AF65-F5344CB8AC3E}">
        <p14:creationId xmlns:p14="http://schemas.microsoft.com/office/powerpoint/2010/main" val="878402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itle 1"/>
          <p:cNvSpPr>
            <a:spLocks noGrp="1"/>
          </p:cNvSpPr>
          <p:nvPr>
            <p:ph type="title"/>
          </p:nvPr>
        </p:nvSpPr>
        <p:spPr>
          <a:xfrm>
            <a:off x="0" y="609600"/>
            <a:ext cx="9144000" cy="762000"/>
          </a:xfrm>
        </p:spPr>
        <p:txBody>
          <a:bodyPr/>
          <a:lstStyle/>
          <a:p>
            <a:pPr lvl="1" algn="ctr"/>
            <a:r>
              <a:rPr lang="en-US" sz="2400" i="1" dirty="0"/>
              <a:t>‘ … bruxism is a behavior …’</a:t>
            </a:r>
            <a:br>
              <a:rPr lang="en-US" sz="2400" i="1" dirty="0"/>
            </a:br>
            <a:r>
              <a:rPr lang="en-US" sz="2400" i="1" dirty="0"/>
              <a:t>‘Bruxism is a continuously distributed behavior’ </a:t>
            </a:r>
            <a:r>
              <a:rPr lang="en-US" sz="2400" dirty="0"/>
              <a:t> (4)</a:t>
            </a:r>
          </a:p>
        </p:txBody>
      </p:sp>
      <p:sp>
        <p:nvSpPr>
          <p:cNvPr id="3" name="Content Placeholder 2"/>
          <p:cNvSpPr>
            <a:spLocks noGrp="1"/>
          </p:cNvSpPr>
          <p:nvPr>
            <p:ph idx="1"/>
          </p:nvPr>
        </p:nvSpPr>
        <p:spPr>
          <a:xfrm>
            <a:off x="228600" y="1676400"/>
            <a:ext cx="8763000" cy="4953000"/>
          </a:xfrm>
        </p:spPr>
        <p:txBody>
          <a:bodyPr/>
          <a:lstStyle/>
          <a:p>
            <a:pPr marL="171450" indent="-228600">
              <a:buFont typeface="Arial" panose="020B0604020202020204" pitchFamily="34" charset="0"/>
              <a:buChar char="•"/>
            </a:pPr>
            <a:r>
              <a:rPr lang="en-US" dirty="0"/>
              <a:t>Are these statements about universals ?</a:t>
            </a:r>
          </a:p>
        </p:txBody>
      </p:sp>
      <p:sp>
        <p:nvSpPr>
          <p:cNvPr id="4" name="Rounded Rectangle 3"/>
          <p:cNvSpPr/>
          <p:nvPr/>
        </p:nvSpPr>
        <p:spPr bwMode="auto">
          <a:xfrm>
            <a:off x="690372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Behavior</a:t>
            </a:r>
          </a:p>
        </p:txBody>
      </p:sp>
      <p:cxnSp>
        <p:nvCxnSpPr>
          <p:cNvPr id="5" name="Straight Arrow Connector 4"/>
          <p:cNvCxnSpPr>
            <a:stCxn id="7" idx="3"/>
            <a:endCxn id="15" idx="1"/>
          </p:cNvCxnSpPr>
          <p:nvPr/>
        </p:nvCxnSpPr>
        <p:spPr bwMode="auto">
          <a:xfrm>
            <a:off x="2857500" y="3048000"/>
            <a:ext cx="1041489" cy="127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6" name="TextBox 5"/>
          <p:cNvSpPr txBox="1"/>
          <p:nvPr/>
        </p:nvSpPr>
        <p:spPr>
          <a:xfrm>
            <a:off x="3048000" y="2590800"/>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sp>
        <p:nvSpPr>
          <p:cNvPr id="7" name="Rounded Rectangle 6"/>
          <p:cNvSpPr/>
          <p:nvPr/>
        </p:nvSpPr>
        <p:spPr bwMode="auto">
          <a:xfrm>
            <a:off x="876300" y="2705100"/>
            <a:ext cx="1981200" cy="685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Times" pitchFamily="122" charset="0"/>
              </a:rPr>
              <a:t>Bruxism</a:t>
            </a:r>
          </a:p>
        </p:txBody>
      </p:sp>
      <p:sp>
        <p:nvSpPr>
          <p:cNvPr id="8" name="Slide Number Placeholder 7"/>
          <p:cNvSpPr>
            <a:spLocks noGrp="1"/>
          </p:cNvSpPr>
          <p:nvPr>
            <p:ph type="sldNum" sz="quarter" idx="4294967295"/>
          </p:nvPr>
        </p:nvSpPr>
        <p:spPr/>
        <p:txBody>
          <a:bodyPr/>
          <a:lstStyle/>
          <a:p>
            <a:fld id="{7C5DB68A-9D44-4073-920F-D08D647C06A7}" type="slidenum">
              <a:rPr lang="en-US" smtClean="0"/>
              <a:t>29</a:t>
            </a:fld>
            <a:endParaRPr lang="en-US" dirty="0"/>
          </a:p>
        </p:txBody>
      </p:sp>
      <p:sp>
        <p:nvSpPr>
          <p:cNvPr id="9" name="Rectangle 8"/>
          <p:cNvSpPr/>
          <p:nvPr/>
        </p:nvSpPr>
        <p:spPr bwMode="auto">
          <a:xfrm>
            <a:off x="381000" y="5365014"/>
            <a:ext cx="2971800" cy="1416786"/>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a:t>John’s repetitive jaw muscle activity of last night</a:t>
            </a:r>
          </a:p>
        </p:txBody>
      </p:sp>
      <p:cxnSp>
        <p:nvCxnSpPr>
          <p:cNvPr id="10" name="Straight Arrow Connector 9"/>
          <p:cNvCxnSpPr>
            <a:stCxn id="9" idx="0"/>
            <a:endCxn id="7" idx="2"/>
          </p:cNvCxnSpPr>
          <p:nvPr/>
        </p:nvCxnSpPr>
        <p:spPr bwMode="auto">
          <a:xfrm flipV="1">
            <a:off x="1866900" y="3390900"/>
            <a:ext cx="0" cy="197411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3" name="Elbow Connector 12"/>
          <p:cNvCxnSpPr>
            <a:stCxn id="9" idx="3"/>
            <a:endCxn id="4" idx="2"/>
          </p:cNvCxnSpPr>
          <p:nvPr/>
        </p:nvCxnSpPr>
        <p:spPr bwMode="auto">
          <a:xfrm flipV="1">
            <a:off x="3352800" y="3390900"/>
            <a:ext cx="4541520" cy="268250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15" name="Rounded Rectangle 14"/>
          <p:cNvSpPr/>
          <p:nvPr/>
        </p:nvSpPr>
        <p:spPr bwMode="auto">
          <a:xfrm>
            <a:off x="3898989" y="2426970"/>
            <a:ext cx="1981200" cy="1244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continuously distributed behavior</a:t>
            </a:r>
            <a:endParaRPr kumimoji="0" lang="en-US" b="0" u="none" strike="noStrike" cap="none" normalizeH="0" baseline="0" dirty="0">
              <a:ln>
                <a:noFill/>
              </a:ln>
              <a:effectLst/>
              <a:latin typeface="Times" pitchFamily="122" charset="0"/>
            </a:endParaRPr>
          </a:p>
        </p:txBody>
      </p:sp>
      <p:cxnSp>
        <p:nvCxnSpPr>
          <p:cNvPr id="17" name="Straight Arrow Connector 16"/>
          <p:cNvCxnSpPr>
            <a:stCxn id="15" idx="3"/>
            <a:endCxn id="4" idx="1"/>
          </p:cNvCxnSpPr>
          <p:nvPr/>
        </p:nvCxnSpPr>
        <p:spPr bwMode="auto">
          <a:xfrm flipV="1">
            <a:off x="5880189" y="3048000"/>
            <a:ext cx="1023531" cy="127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20" name="TextBox 19"/>
          <p:cNvSpPr txBox="1"/>
          <p:nvPr/>
        </p:nvSpPr>
        <p:spPr>
          <a:xfrm>
            <a:off x="5984149" y="2540288"/>
            <a:ext cx="543740" cy="461665"/>
          </a:xfrm>
          <a:prstGeom prst="rect">
            <a:avLst/>
          </a:prstGeom>
          <a:noFill/>
        </p:spPr>
        <p:txBody>
          <a:bodyPr wrap="none" rtlCol="0">
            <a:spAutoFit/>
          </a:bodyPr>
          <a:lstStyle/>
          <a:p>
            <a:pPr algn="ctr"/>
            <a:r>
              <a:rPr lang="en-US" sz="2400" dirty="0" err="1">
                <a:solidFill>
                  <a:srgbClr val="FFFF00"/>
                </a:solidFill>
              </a:rPr>
              <a:t>isa</a:t>
            </a:r>
            <a:endParaRPr lang="en-US" sz="2400" dirty="0">
              <a:solidFill>
                <a:srgbClr val="FFFF00"/>
              </a:solidFill>
            </a:endParaRPr>
          </a:p>
        </p:txBody>
      </p:sp>
      <p:cxnSp>
        <p:nvCxnSpPr>
          <p:cNvPr id="19" name="Elbow Connector 18"/>
          <p:cNvCxnSpPr>
            <a:endCxn id="15" idx="2"/>
          </p:cNvCxnSpPr>
          <p:nvPr/>
        </p:nvCxnSpPr>
        <p:spPr bwMode="auto">
          <a:xfrm rot="5400000" flipH="1" flipV="1">
            <a:off x="3064748" y="3932953"/>
            <a:ext cx="2086223" cy="1563459"/>
          </a:xfrm>
          <a:prstGeom prst="bentConnector3">
            <a:avLst>
              <a:gd name="adj1" fmla="val 691"/>
            </a:avLst>
          </a:prstGeom>
          <a:solidFill>
            <a:schemeClr val="accent1"/>
          </a:solidFill>
          <a:ln w="38100" cap="flat" cmpd="sng" algn="ctr">
            <a:solidFill>
              <a:schemeClr val="bg1"/>
            </a:solidFill>
            <a:prstDash val="dash"/>
            <a:round/>
            <a:headEnd type="none" w="med" len="med"/>
            <a:tailEnd type="triangle"/>
          </a:ln>
          <a:effectLst/>
        </p:spPr>
      </p:cxnSp>
      <p:sp>
        <p:nvSpPr>
          <p:cNvPr id="21" name="TextBox 20"/>
          <p:cNvSpPr txBox="1"/>
          <p:nvPr/>
        </p:nvSpPr>
        <p:spPr>
          <a:xfrm>
            <a:off x="3322425" y="4038600"/>
            <a:ext cx="2240175" cy="461665"/>
          </a:xfrm>
          <a:prstGeom prst="rect">
            <a:avLst/>
          </a:prstGeom>
          <a:noFill/>
        </p:spPr>
        <p:txBody>
          <a:bodyPr wrap="square" rtlCol="0">
            <a:spAutoFit/>
          </a:bodyPr>
          <a:lstStyle/>
          <a:p>
            <a:r>
              <a:rPr lang="en-US" sz="2400" dirty="0">
                <a:solidFill>
                  <a:schemeClr val="bg1"/>
                </a:solidFill>
              </a:rPr>
              <a:t>Instance of   ???</a:t>
            </a:r>
          </a:p>
        </p:txBody>
      </p:sp>
      <p:sp>
        <p:nvSpPr>
          <p:cNvPr id="26" name="Oval 25"/>
          <p:cNvSpPr/>
          <p:nvPr/>
        </p:nvSpPr>
        <p:spPr bwMode="auto">
          <a:xfrm>
            <a:off x="3786392" y="2324393"/>
            <a:ext cx="2189391" cy="1511007"/>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TextBox 26"/>
          <p:cNvSpPr txBox="1"/>
          <p:nvPr/>
        </p:nvSpPr>
        <p:spPr>
          <a:xfrm>
            <a:off x="3898988" y="4953000"/>
            <a:ext cx="4711611" cy="1569660"/>
          </a:xfrm>
          <a:prstGeom prst="rect">
            <a:avLst/>
          </a:prstGeom>
          <a:solidFill>
            <a:srgbClr val="FF0000"/>
          </a:solidFill>
          <a:ln>
            <a:solidFill>
              <a:srgbClr val="FF0000"/>
            </a:solidFill>
          </a:ln>
        </p:spPr>
        <p:txBody>
          <a:bodyPr wrap="square" rtlCol="0">
            <a:spAutoFit/>
          </a:bodyPr>
          <a:lstStyle/>
          <a:p>
            <a:pPr algn="ctr"/>
            <a:r>
              <a:rPr lang="en-US" dirty="0">
                <a:solidFill>
                  <a:schemeClr val="bg1"/>
                </a:solidFill>
              </a:rPr>
              <a:t>Is ‘in’ no particular at all!!!</a:t>
            </a:r>
          </a:p>
          <a:p>
            <a:pPr algn="ctr"/>
            <a:r>
              <a:rPr lang="en-US" dirty="0">
                <a:solidFill>
                  <a:schemeClr val="bg1"/>
                </a:solidFill>
              </a:rPr>
              <a:t>Is rather a ‘type of universal’, a</a:t>
            </a:r>
          </a:p>
          <a:p>
            <a:pPr algn="ctr"/>
            <a:r>
              <a:rPr lang="en-US" dirty="0">
                <a:solidFill>
                  <a:schemeClr val="bg1"/>
                </a:solidFill>
              </a:rPr>
              <a:t>construct outside the particular/universal realm.</a:t>
            </a:r>
          </a:p>
        </p:txBody>
      </p:sp>
      <p:cxnSp>
        <p:nvCxnSpPr>
          <p:cNvPr id="31" name="Elbow Connector 30"/>
          <p:cNvCxnSpPr>
            <a:stCxn id="26" idx="3"/>
            <a:endCxn id="27" idx="1"/>
          </p:cNvCxnSpPr>
          <p:nvPr/>
        </p:nvCxnSpPr>
        <p:spPr bwMode="auto">
          <a:xfrm rot="5400000">
            <a:off x="2941149" y="4571958"/>
            <a:ext cx="2123712" cy="208033"/>
          </a:xfrm>
          <a:prstGeom prst="bentConnector4">
            <a:avLst>
              <a:gd name="adj1" fmla="val 478"/>
              <a:gd name="adj2" fmla="val 209886"/>
            </a:avLst>
          </a:prstGeom>
          <a:solidFill>
            <a:schemeClr val="accent1"/>
          </a:solidFill>
          <a:ln w="38100" cap="flat" cmpd="sng" algn="ctr">
            <a:solidFill>
              <a:srgbClr val="FF0000"/>
            </a:solidFill>
            <a:prstDash val="solid"/>
            <a:round/>
            <a:headEnd type="triangle" w="med" len="med"/>
            <a:tailEnd type="none" w="med" len="med"/>
          </a:ln>
          <a:effectLst/>
        </p:spPr>
      </p:cxnSp>
      <p:sp>
        <p:nvSpPr>
          <p:cNvPr id="37" name="TextBox 36"/>
          <p:cNvSpPr txBox="1"/>
          <p:nvPr/>
        </p:nvSpPr>
        <p:spPr>
          <a:xfrm>
            <a:off x="110490" y="2758521"/>
            <a:ext cx="646331" cy="461665"/>
          </a:xfrm>
          <a:prstGeom prst="rect">
            <a:avLst/>
          </a:prstGeom>
          <a:noFill/>
        </p:spPr>
        <p:txBody>
          <a:bodyPr wrap="none" rtlCol="0">
            <a:spAutoFit/>
          </a:bodyPr>
          <a:lstStyle/>
          <a:p>
            <a:r>
              <a:rPr lang="en-US" b="1" dirty="0">
                <a:solidFill>
                  <a:srgbClr val="FFFF00"/>
                </a:solidFill>
              </a:rPr>
              <a:t>???</a:t>
            </a:r>
          </a:p>
        </p:txBody>
      </p:sp>
      <p:sp>
        <p:nvSpPr>
          <p:cNvPr id="28" name="TextBox 27">
            <a:extLst>
              <a:ext uri="{FF2B5EF4-FFF2-40B4-BE49-F238E27FC236}">
                <a16:creationId xmlns:a16="http://schemas.microsoft.com/office/drawing/2014/main" id="{10AAF0AF-60E1-450B-833F-BC6A372243E4}"/>
              </a:ext>
            </a:extLst>
          </p:cNvPr>
          <p:cNvSpPr txBox="1"/>
          <p:nvPr/>
        </p:nvSpPr>
        <p:spPr>
          <a:xfrm>
            <a:off x="290346" y="4037543"/>
            <a:ext cx="2156360" cy="461665"/>
          </a:xfrm>
          <a:prstGeom prst="rect">
            <a:avLst/>
          </a:prstGeom>
          <a:noFill/>
        </p:spPr>
        <p:txBody>
          <a:bodyPr wrap="none" rtlCol="0">
            <a:spAutoFit/>
          </a:bodyPr>
          <a:lstStyle/>
          <a:p>
            <a:r>
              <a:rPr lang="en-US" sz="2400" dirty="0">
                <a:solidFill>
                  <a:schemeClr val="bg1"/>
                </a:solidFill>
              </a:rPr>
              <a:t>Instance of   at t</a:t>
            </a:r>
          </a:p>
        </p:txBody>
      </p:sp>
      <p:sp>
        <p:nvSpPr>
          <p:cNvPr id="29" name="TextBox 28">
            <a:extLst>
              <a:ext uri="{FF2B5EF4-FFF2-40B4-BE49-F238E27FC236}">
                <a16:creationId xmlns:a16="http://schemas.microsoft.com/office/drawing/2014/main" id="{313D4410-7AE7-48A4-B835-570CB9C7EC59}"/>
              </a:ext>
            </a:extLst>
          </p:cNvPr>
          <p:cNvSpPr txBox="1"/>
          <p:nvPr/>
        </p:nvSpPr>
        <p:spPr>
          <a:xfrm>
            <a:off x="6370425" y="4036060"/>
            <a:ext cx="2316375" cy="461665"/>
          </a:xfrm>
          <a:prstGeom prst="rect">
            <a:avLst/>
          </a:prstGeom>
          <a:noFill/>
        </p:spPr>
        <p:txBody>
          <a:bodyPr wrap="square" rtlCol="0">
            <a:spAutoFit/>
          </a:bodyPr>
          <a:lstStyle/>
          <a:p>
            <a:r>
              <a:rPr lang="en-US" sz="2400" dirty="0">
                <a:solidFill>
                  <a:schemeClr val="bg1"/>
                </a:solidFill>
              </a:rPr>
              <a:t>Instance of  at t</a:t>
            </a:r>
          </a:p>
        </p:txBody>
      </p:sp>
    </p:spTree>
    <p:extLst>
      <p:ext uri="{BB962C8B-B14F-4D97-AF65-F5344CB8AC3E}">
        <p14:creationId xmlns:p14="http://schemas.microsoft.com/office/powerpoint/2010/main" val="96491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500" dirty="0"/>
              <a:t>RT’s foundation: Ontological Realism:</a:t>
            </a:r>
            <a:br>
              <a:rPr lang="en-US" altLang="en-US" sz="3500" dirty="0"/>
            </a:br>
            <a:r>
              <a:rPr lang="en-US" altLang="en-US" sz="3500" dirty="0"/>
              <a:t>what it commits to.</a:t>
            </a:r>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portions of reality</a:t>
            </a:r>
          </a:p>
        </p:txBody>
      </p:sp>
      <p:sp>
        <p:nvSpPr>
          <p:cNvPr id="19461" name="TextBox 5"/>
          <p:cNvSpPr txBox="1">
            <a:spLocks noChangeArrowheads="1"/>
          </p:cNvSpPr>
          <p:nvPr/>
        </p:nvSpPr>
        <p:spPr bwMode="auto">
          <a:xfrm>
            <a:off x="3301047" y="37338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698059" y="3744277"/>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6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formal </a:t>
            </a:r>
          </a:p>
          <a:p>
            <a:pPr eaLnBrk="1" hangingPunct="1"/>
            <a:r>
              <a:rPr lang="en-US" altLang="en-US" dirty="0">
                <a:solidFill>
                  <a:schemeClr val="bg1"/>
                </a:solidFill>
              </a:rPr>
              <a:t>relations</a:t>
            </a:r>
          </a:p>
        </p:txBody>
      </p:sp>
      <p:sp>
        <p:nvSpPr>
          <p:cNvPr id="19465" name="TextBox 9"/>
          <p:cNvSpPr txBox="1">
            <a:spLocks noChangeArrowheads="1"/>
          </p:cNvSpPr>
          <p:nvPr/>
        </p:nvSpPr>
        <p:spPr bwMode="auto">
          <a:xfrm>
            <a:off x="3352800" y="4261766"/>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262437"/>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1137566"/>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1137566"/>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4234591"/>
            <a:ext cx="2230435" cy="2090142"/>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4235378"/>
            <a:ext cx="2798763" cy="2089222"/>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657599"/>
            <a:ext cx="2458088" cy="2819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4" name="Rectangle 18"/>
          <p:cNvSpPr>
            <a:spLocks noChangeArrowheads="1"/>
          </p:cNvSpPr>
          <p:nvPr/>
        </p:nvSpPr>
        <p:spPr bwMode="auto">
          <a:xfrm>
            <a:off x="3124200" y="3657600"/>
            <a:ext cx="5410200" cy="2819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310515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participation</a:t>
            </a:r>
          </a:p>
        </p:txBody>
      </p:sp>
      <p:sp>
        <p:nvSpPr>
          <p:cNvPr id="19476" name="TextBox 20"/>
          <p:cNvSpPr txBox="1">
            <a:spLocks noChangeArrowheads="1"/>
          </p:cNvSpPr>
          <p:nvPr/>
        </p:nvSpPr>
        <p:spPr bwMode="auto">
          <a:xfrm>
            <a:off x="5653088" y="310515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548098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pSp>
        <p:nvGrpSpPr>
          <p:cNvPr id="2" name="Group 28"/>
          <p:cNvGrpSpPr>
            <a:grpSpLocks/>
          </p:cNvGrpSpPr>
          <p:nvPr/>
        </p:nvGrpSpPr>
        <p:grpSpPr bwMode="auto">
          <a:xfrm>
            <a:off x="533400" y="2693987"/>
            <a:ext cx="2438400" cy="689649"/>
            <a:chOff x="533400" y="2694560"/>
            <a:chExt cx="2438400" cy="461665"/>
          </a:xfrm>
        </p:grpSpPr>
        <p:sp>
          <p:nvSpPr>
            <p:cNvPr id="19484"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5"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grpSp>
        <p:nvGrpSpPr>
          <p:cNvPr id="3" name="Group 29"/>
          <p:cNvGrpSpPr>
            <a:grpSpLocks/>
          </p:cNvGrpSpPr>
          <p:nvPr/>
        </p:nvGrpSpPr>
        <p:grpSpPr bwMode="auto">
          <a:xfrm>
            <a:off x="4966970" y="3757108"/>
            <a:ext cx="3415029" cy="460375"/>
            <a:chOff x="5029200" y="3385623"/>
            <a:chExt cx="3505200" cy="461665"/>
          </a:xfrm>
        </p:grpSpPr>
        <p:sp>
          <p:nvSpPr>
            <p:cNvPr id="19482" name="Rectangle 25"/>
            <p:cNvSpPr>
              <a:spLocks noChangeArrowheads="1"/>
            </p:cNvSpPr>
            <p:nvPr/>
          </p:nvSpPr>
          <p:spPr bwMode="auto">
            <a:xfrm>
              <a:off x="5029200" y="3429000"/>
              <a:ext cx="35052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3" name="TextBox 27"/>
            <p:cNvSpPr txBox="1">
              <a:spLocks noChangeArrowheads="1"/>
            </p:cNvSpPr>
            <p:nvPr/>
          </p:nvSpPr>
          <p:spPr bwMode="auto">
            <a:xfrm>
              <a:off x="5032734" y="338562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spTree>
    <p:extLst>
      <p:ext uri="{BB962C8B-B14F-4D97-AF65-F5344CB8AC3E}">
        <p14:creationId xmlns:p14="http://schemas.microsoft.com/office/powerpoint/2010/main" val="285447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universal whose particulars ‘</a:t>
            </a:r>
            <a:r>
              <a:rPr lang="en-US" i="1" dirty="0"/>
              <a:t>are distributed over a continuum</a:t>
            </a:r>
            <a:r>
              <a:rPr lang="en-US" dirty="0"/>
              <a:t>’</a:t>
            </a:r>
          </a:p>
        </p:txBody>
      </p:sp>
      <p:sp>
        <p:nvSpPr>
          <p:cNvPr id="30" name="TextBox 29"/>
          <p:cNvSpPr txBox="1"/>
          <p:nvPr/>
        </p:nvSpPr>
        <p:spPr>
          <a:xfrm>
            <a:off x="3651727" y="3449695"/>
            <a:ext cx="1696428" cy="374571"/>
          </a:xfrm>
          <a:prstGeom prst="roundRect">
            <a:avLst/>
          </a:prstGeom>
          <a:solidFill>
            <a:srgbClr val="FFFF00"/>
          </a:solidFill>
          <a:ln>
            <a:solidFill>
              <a:srgbClr val="FFFF00"/>
            </a:solidFill>
          </a:ln>
        </p:spPr>
        <p:txBody>
          <a:bodyPr wrap="none" rtlCol="0">
            <a:spAutoFit/>
          </a:bodyPr>
          <a:lstStyle/>
          <a:p>
            <a:r>
              <a:rPr lang="en-US" sz="1600" dirty="0"/>
              <a:t>Body temperature</a:t>
            </a:r>
          </a:p>
        </p:txBody>
      </p:sp>
      <p:sp>
        <p:nvSpPr>
          <p:cNvPr id="31" name="TextBox 30"/>
          <p:cNvSpPr txBox="1"/>
          <p:nvPr/>
        </p:nvSpPr>
        <p:spPr>
          <a:xfrm>
            <a:off x="1347934" y="4742874"/>
            <a:ext cx="1783452" cy="646986"/>
          </a:xfrm>
          <a:prstGeom prst="roundRect">
            <a:avLst/>
          </a:prstGeom>
          <a:solidFill>
            <a:srgbClr val="FFFF00"/>
          </a:solidFill>
          <a:ln>
            <a:solidFill>
              <a:srgbClr val="FFFF00"/>
            </a:solidFill>
          </a:ln>
        </p:spPr>
        <p:txBody>
          <a:bodyPr wrap="none" rtlCol="0">
            <a:spAutoFit/>
          </a:bodyPr>
          <a:lstStyle/>
          <a:p>
            <a:pPr algn="ctr"/>
            <a:r>
              <a:rPr lang="en-US" sz="1600" dirty="0"/>
              <a:t>Pathologically low</a:t>
            </a:r>
          </a:p>
          <a:p>
            <a:pPr algn="ctr"/>
            <a:r>
              <a:rPr lang="en-US" sz="1600" dirty="0"/>
              <a:t>body temperature</a:t>
            </a:r>
          </a:p>
        </p:txBody>
      </p:sp>
      <p:sp>
        <p:nvSpPr>
          <p:cNvPr id="32" name="TextBox 31"/>
          <p:cNvSpPr txBox="1"/>
          <p:nvPr/>
        </p:nvSpPr>
        <p:spPr>
          <a:xfrm>
            <a:off x="3695272" y="4729216"/>
            <a:ext cx="1693654" cy="646986"/>
          </a:xfrm>
          <a:prstGeom prst="roundRect">
            <a:avLst/>
          </a:prstGeom>
          <a:solidFill>
            <a:srgbClr val="FFFF00"/>
          </a:solidFill>
          <a:ln>
            <a:solidFill>
              <a:srgbClr val="FFFF00"/>
            </a:solidFill>
          </a:ln>
        </p:spPr>
        <p:txBody>
          <a:bodyPr wrap="none" rtlCol="0">
            <a:spAutoFit/>
          </a:bodyPr>
          <a:lstStyle/>
          <a:p>
            <a:pPr algn="ctr"/>
            <a:r>
              <a:rPr lang="en-US" sz="1600" dirty="0"/>
              <a:t>Normal</a:t>
            </a:r>
          </a:p>
          <a:p>
            <a:pPr algn="ctr"/>
            <a:r>
              <a:rPr lang="en-US" sz="1600" dirty="0"/>
              <a:t>body temperature</a:t>
            </a:r>
          </a:p>
        </p:txBody>
      </p:sp>
      <p:sp>
        <p:nvSpPr>
          <p:cNvPr id="33" name="TextBox 32"/>
          <p:cNvSpPr txBox="1"/>
          <p:nvPr/>
        </p:nvSpPr>
        <p:spPr>
          <a:xfrm>
            <a:off x="5934581" y="4727094"/>
            <a:ext cx="1842836" cy="646986"/>
          </a:xfrm>
          <a:prstGeom prst="roundRect">
            <a:avLst/>
          </a:prstGeom>
          <a:solidFill>
            <a:srgbClr val="FFFF00"/>
          </a:solidFill>
          <a:ln>
            <a:solidFill>
              <a:srgbClr val="FFFF00"/>
            </a:solidFill>
          </a:ln>
        </p:spPr>
        <p:txBody>
          <a:bodyPr wrap="none" rtlCol="0">
            <a:spAutoFit/>
          </a:bodyPr>
          <a:lstStyle/>
          <a:p>
            <a:pPr algn="ctr"/>
            <a:r>
              <a:rPr lang="en-US" sz="1600" dirty="0"/>
              <a:t>Pathologically high</a:t>
            </a:r>
          </a:p>
          <a:p>
            <a:pPr algn="ctr"/>
            <a:r>
              <a:rPr lang="en-US" sz="1600" dirty="0"/>
              <a:t>body temperature</a:t>
            </a:r>
          </a:p>
        </p:txBody>
      </p:sp>
      <p:sp>
        <p:nvSpPr>
          <p:cNvPr id="34" name="TextBox 33"/>
          <p:cNvSpPr txBox="1"/>
          <p:nvPr/>
        </p:nvSpPr>
        <p:spPr>
          <a:xfrm>
            <a:off x="1039704" y="6026229"/>
            <a:ext cx="1105503" cy="374571"/>
          </a:xfrm>
          <a:prstGeom prst="roundRect">
            <a:avLst/>
          </a:prstGeom>
          <a:solidFill>
            <a:srgbClr val="FFFF00"/>
          </a:solidFill>
          <a:ln>
            <a:solidFill>
              <a:schemeClr val="bg1"/>
            </a:solidFill>
          </a:ln>
        </p:spPr>
        <p:txBody>
          <a:bodyPr wrap="none" rtlCol="0">
            <a:spAutoFit/>
          </a:bodyPr>
          <a:lstStyle/>
          <a:p>
            <a:r>
              <a:rPr lang="en-US" sz="1600" dirty="0"/>
              <a:t>35.2°C BT</a:t>
            </a:r>
          </a:p>
        </p:txBody>
      </p:sp>
      <p:sp>
        <p:nvSpPr>
          <p:cNvPr id="35" name="TextBox 34"/>
          <p:cNvSpPr txBox="1"/>
          <p:nvPr/>
        </p:nvSpPr>
        <p:spPr>
          <a:xfrm>
            <a:off x="2207551" y="6026229"/>
            <a:ext cx="1105503" cy="374571"/>
          </a:xfrm>
          <a:prstGeom prst="roundRect">
            <a:avLst/>
          </a:prstGeom>
          <a:solidFill>
            <a:srgbClr val="FFFF00"/>
          </a:solidFill>
          <a:ln>
            <a:solidFill>
              <a:schemeClr val="bg1"/>
            </a:solidFill>
          </a:ln>
        </p:spPr>
        <p:txBody>
          <a:bodyPr wrap="none" rtlCol="0">
            <a:spAutoFit/>
          </a:bodyPr>
          <a:lstStyle/>
          <a:p>
            <a:r>
              <a:rPr lang="en-US" sz="1600" dirty="0"/>
              <a:t>35.8°C BT</a:t>
            </a:r>
          </a:p>
        </p:txBody>
      </p:sp>
      <p:sp>
        <p:nvSpPr>
          <p:cNvPr id="36" name="TextBox 35"/>
          <p:cNvSpPr txBox="1"/>
          <p:nvPr/>
        </p:nvSpPr>
        <p:spPr>
          <a:xfrm>
            <a:off x="3375398" y="6026229"/>
            <a:ext cx="1105503" cy="374571"/>
          </a:xfrm>
          <a:prstGeom prst="roundRect">
            <a:avLst/>
          </a:prstGeom>
          <a:solidFill>
            <a:srgbClr val="FFFF00"/>
          </a:solidFill>
          <a:ln>
            <a:solidFill>
              <a:schemeClr val="bg1"/>
            </a:solidFill>
          </a:ln>
        </p:spPr>
        <p:txBody>
          <a:bodyPr wrap="none" rtlCol="0">
            <a:spAutoFit/>
          </a:bodyPr>
          <a:lstStyle/>
          <a:p>
            <a:r>
              <a:rPr lang="en-US" sz="1600" dirty="0"/>
              <a:t>36.9°C BT</a:t>
            </a:r>
          </a:p>
        </p:txBody>
      </p:sp>
      <p:sp>
        <p:nvSpPr>
          <p:cNvPr id="38" name="TextBox 37"/>
          <p:cNvSpPr txBox="1"/>
          <p:nvPr/>
        </p:nvSpPr>
        <p:spPr>
          <a:xfrm>
            <a:off x="4543245" y="6026229"/>
            <a:ext cx="1105503" cy="374571"/>
          </a:xfrm>
          <a:prstGeom prst="roundRect">
            <a:avLst/>
          </a:prstGeom>
          <a:solidFill>
            <a:srgbClr val="FFFF00"/>
          </a:solidFill>
          <a:ln>
            <a:solidFill>
              <a:schemeClr val="bg1"/>
            </a:solidFill>
          </a:ln>
        </p:spPr>
        <p:txBody>
          <a:bodyPr wrap="none" rtlCol="0">
            <a:spAutoFit/>
          </a:bodyPr>
          <a:lstStyle/>
          <a:p>
            <a:r>
              <a:rPr lang="en-US" sz="1600" dirty="0"/>
              <a:t>37.2°C BT</a:t>
            </a:r>
          </a:p>
        </p:txBody>
      </p:sp>
      <p:sp>
        <p:nvSpPr>
          <p:cNvPr id="41" name="TextBox 40"/>
          <p:cNvSpPr txBox="1"/>
          <p:nvPr/>
        </p:nvSpPr>
        <p:spPr>
          <a:xfrm>
            <a:off x="5711092" y="6026229"/>
            <a:ext cx="1105503" cy="374571"/>
          </a:xfrm>
          <a:prstGeom prst="roundRect">
            <a:avLst/>
          </a:prstGeom>
          <a:solidFill>
            <a:srgbClr val="FFFF00"/>
          </a:solidFill>
          <a:ln>
            <a:solidFill>
              <a:schemeClr val="bg1"/>
            </a:solidFill>
          </a:ln>
        </p:spPr>
        <p:txBody>
          <a:bodyPr wrap="none" rtlCol="0">
            <a:spAutoFit/>
          </a:bodyPr>
          <a:lstStyle/>
          <a:p>
            <a:r>
              <a:rPr lang="en-US" sz="1600" dirty="0"/>
              <a:t>38.9°C BT</a:t>
            </a:r>
          </a:p>
        </p:txBody>
      </p:sp>
      <p:sp>
        <p:nvSpPr>
          <p:cNvPr id="42" name="TextBox 41"/>
          <p:cNvSpPr txBox="1"/>
          <p:nvPr/>
        </p:nvSpPr>
        <p:spPr>
          <a:xfrm>
            <a:off x="6904225" y="6021931"/>
            <a:ext cx="1105503" cy="374571"/>
          </a:xfrm>
          <a:prstGeom prst="roundRect">
            <a:avLst/>
          </a:prstGeom>
          <a:solidFill>
            <a:srgbClr val="FFFF00"/>
          </a:solidFill>
          <a:ln>
            <a:solidFill>
              <a:srgbClr val="FFFF00"/>
            </a:solidFill>
          </a:ln>
        </p:spPr>
        <p:txBody>
          <a:bodyPr wrap="none" rtlCol="0">
            <a:spAutoFit/>
          </a:bodyPr>
          <a:lstStyle/>
          <a:p>
            <a:r>
              <a:rPr lang="en-US" sz="1600" dirty="0"/>
              <a:t>40.2°C BT</a:t>
            </a:r>
          </a:p>
        </p:txBody>
      </p:sp>
      <p:cxnSp>
        <p:nvCxnSpPr>
          <p:cNvPr id="45" name="Straight Arrow Connector 44"/>
          <p:cNvCxnSpPr>
            <a:stCxn id="31" idx="0"/>
            <a:endCxn id="30" idx="2"/>
          </p:cNvCxnSpPr>
          <p:nvPr/>
        </p:nvCxnSpPr>
        <p:spPr>
          <a:xfrm flipV="1">
            <a:off x="2239660" y="3788249"/>
            <a:ext cx="2304042" cy="95462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0"/>
            <a:endCxn id="31" idx="2"/>
          </p:cNvCxnSpPr>
          <p:nvPr/>
        </p:nvCxnSpPr>
        <p:spPr>
          <a:xfrm flipV="1">
            <a:off x="1588092" y="5327649"/>
            <a:ext cx="651568" cy="69858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1" idx="2"/>
          </p:cNvCxnSpPr>
          <p:nvPr/>
        </p:nvCxnSpPr>
        <p:spPr>
          <a:xfrm flipH="1" flipV="1">
            <a:off x="2239660" y="5327649"/>
            <a:ext cx="516279" cy="69858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0"/>
            <a:endCxn id="32" idx="2"/>
          </p:cNvCxnSpPr>
          <p:nvPr/>
        </p:nvCxnSpPr>
        <p:spPr>
          <a:xfrm flipV="1">
            <a:off x="3923786" y="5313991"/>
            <a:ext cx="618313" cy="71223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0"/>
            <a:endCxn id="32" idx="2"/>
          </p:cNvCxnSpPr>
          <p:nvPr/>
        </p:nvCxnSpPr>
        <p:spPr>
          <a:xfrm flipH="1" flipV="1">
            <a:off x="4542099" y="5313991"/>
            <a:ext cx="549534" cy="71223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1" idx="0"/>
            <a:endCxn id="33" idx="2"/>
          </p:cNvCxnSpPr>
          <p:nvPr/>
        </p:nvCxnSpPr>
        <p:spPr>
          <a:xfrm flipV="1">
            <a:off x="6259480" y="5311869"/>
            <a:ext cx="596519" cy="71436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2" idx="0"/>
            <a:endCxn id="33" idx="2"/>
          </p:cNvCxnSpPr>
          <p:nvPr/>
        </p:nvCxnSpPr>
        <p:spPr>
          <a:xfrm flipH="1" flipV="1">
            <a:off x="6855999" y="5311869"/>
            <a:ext cx="596614" cy="71006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3" idx="0"/>
            <a:endCxn id="30" idx="2"/>
          </p:cNvCxnSpPr>
          <p:nvPr/>
        </p:nvCxnSpPr>
        <p:spPr>
          <a:xfrm flipH="1" flipV="1">
            <a:off x="4543702" y="3788249"/>
            <a:ext cx="2312297" cy="93884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2" idx="0"/>
            <a:endCxn id="30" idx="2"/>
          </p:cNvCxnSpPr>
          <p:nvPr/>
        </p:nvCxnSpPr>
        <p:spPr>
          <a:xfrm flipV="1">
            <a:off x="4542099" y="3788249"/>
            <a:ext cx="1603" cy="94096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47892" y="4035658"/>
            <a:ext cx="543740" cy="461665"/>
          </a:xfrm>
          <a:prstGeom prst="rect">
            <a:avLst/>
          </a:prstGeom>
          <a:noFill/>
        </p:spPr>
        <p:txBody>
          <a:bodyPr wrap="none" rtlCol="0">
            <a:spAutoFit/>
          </a:bodyPr>
          <a:lstStyle/>
          <a:p>
            <a:r>
              <a:rPr lang="en-US" sz="2400" dirty="0" err="1">
                <a:solidFill>
                  <a:srgbClr val="FFFF00"/>
                </a:solidFill>
              </a:rPr>
              <a:t>isa</a:t>
            </a:r>
            <a:endParaRPr lang="en-US" sz="2400" dirty="0">
              <a:solidFill>
                <a:srgbClr val="FFFF00"/>
              </a:solidFill>
            </a:endParaRPr>
          </a:p>
        </p:txBody>
      </p:sp>
      <p:sp>
        <p:nvSpPr>
          <p:cNvPr id="55" name="TextBox 54"/>
          <p:cNvSpPr txBox="1"/>
          <p:nvPr/>
        </p:nvSpPr>
        <p:spPr>
          <a:xfrm>
            <a:off x="3200618" y="5327649"/>
            <a:ext cx="543740" cy="461665"/>
          </a:xfrm>
          <a:prstGeom prst="rect">
            <a:avLst/>
          </a:prstGeom>
          <a:noFill/>
        </p:spPr>
        <p:txBody>
          <a:bodyPr wrap="none" rtlCol="0">
            <a:spAutoFit/>
          </a:bodyPr>
          <a:lstStyle/>
          <a:p>
            <a:r>
              <a:rPr lang="en-US" sz="2400" dirty="0" err="1">
                <a:solidFill>
                  <a:srgbClr val="FFFF00"/>
                </a:solidFill>
              </a:rPr>
              <a:t>isa</a:t>
            </a:r>
            <a:endParaRPr lang="en-US" sz="2400" dirty="0">
              <a:solidFill>
                <a:srgbClr val="FFFF00"/>
              </a:solidFill>
            </a:endParaRPr>
          </a:p>
        </p:txBody>
      </p:sp>
      <p:sp>
        <p:nvSpPr>
          <p:cNvPr id="71" name="Slide Number Placeholder 70"/>
          <p:cNvSpPr>
            <a:spLocks noGrp="1"/>
          </p:cNvSpPr>
          <p:nvPr>
            <p:ph type="sldNum" sz="quarter" idx="4294967295"/>
          </p:nvPr>
        </p:nvSpPr>
        <p:spPr/>
        <p:txBody>
          <a:bodyPr/>
          <a:lstStyle/>
          <a:p>
            <a:fld id="{7C5DB68A-9D44-4073-920F-D08D647C06A7}" type="slidenum">
              <a:rPr lang="en-US" smtClean="0"/>
              <a:t>30</a:t>
            </a:fld>
            <a:endParaRPr lang="en-US" dirty="0"/>
          </a:p>
        </p:txBody>
      </p:sp>
    </p:spTree>
    <p:extLst>
      <p:ext uri="{BB962C8B-B14F-4D97-AF65-F5344CB8AC3E}">
        <p14:creationId xmlns:p14="http://schemas.microsoft.com/office/powerpoint/2010/main" val="1463544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universal whose particulars ‘</a:t>
            </a:r>
            <a:r>
              <a:rPr lang="en-US" i="1" dirty="0"/>
              <a:t>are distributed over a continuum</a:t>
            </a:r>
            <a:r>
              <a:rPr lang="en-US" dirty="0"/>
              <a:t>’</a:t>
            </a:r>
          </a:p>
        </p:txBody>
      </p:sp>
      <p:sp>
        <p:nvSpPr>
          <p:cNvPr id="30" name="TextBox 29"/>
          <p:cNvSpPr txBox="1"/>
          <p:nvPr/>
        </p:nvSpPr>
        <p:spPr>
          <a:xfrm>
            <a:off x="3651727" y="3449695"/>
            <a:ext cx="1696428" cy="374571"/>
          </a:xfrm>
          <a:prstGeom prst="roundRect">
            <a:avLst/>
          </a:prstGeom>
          <a:solidFill>
            <a:srgbClr val="FFFF00"/>
          </a:solidFill>
          <a:ln>
            <a:solidFill>
              <a:srgbClr val="FFFF00"/>
            </a:solidFill>
          </a:ln>
        </p:spPr>
        <p:txBody>
          <a:bodyPr wrap="none" rtlCol="0">
            <a:spAutoFit/>
          </a:bodyPr>
          <a:lstStyle/>
          <a:p>
            <a:r>
              <a:rPr lang="en-US" sz="1600" dirty="0"/>
              <a:t>Body temperature</a:t>
            </a:r>
          </a:p>
        </p:txBody>
      </p:sp>
      <p:sp>
        <p:nvSpPr>
          <p:cNvPr id="31" name="TextBox 30"/>
          <p:cNvSpPr txBox="1"/>
          <p:nvPr/>
        </p:nvSpPr>
        <p:spPr>
          <a:xfrm>
            <a:off x="1347934" y="4742874"/>
            <a:ext cx="1783452" cy="646986"/>
          </a:xfrm>
          <a:prstGeom prst="roundRect">
            <a:avLst/>
          </a:prstGeom>
          <a:solidFill>
            <a:srgbClr val="FFFF00"/>
          </a:solidFill>
          <a:ln>
            <a:solidFill>
              <a:srgbClr val="FFFF00"/>
            </a:solidFill>
          </a:ln>
        </p:spPr>
        <p:txBody>
          <a:bodyPr wrap="none" rtlCol="0">
            <a:spAutoFit/>
          </a:bodyPr>
          <a:lstStyle/>
          <a:p>
            <a:pPr algn="ctr"/>
            <a:r>
              <a:rPr lang="en-US" sz="1600" dirty="0"/>
              <a:t>Pathologically low</a:t>
            </a:r>
          </a:p>
          <a:p>
            <a:pPr algn="ctr"/>
            <a:r>
              <a:rPr lang="en-US" sz="1600" dirty="0"/>
              <a:t>body temperature</a:t>
            </a:r>
          </a:p>
        </p:txBody>
      </p:sp>
      <p:sp>
        <p:nvSpPr>
          <p:cNvPr id="32" name="TextBox 31"/>
          <p:cNvSpPr txBox="1"/>
          <p:nvPr/>
        </p:nvSpPr>
        <p:spPr>
          <a:xfrm>
            <a:off x="3695272" y="4729216"/>
            <a:ext cx="1693654" cy="646986"/>
          </a:xfrm>
          <a:prstGeom prst="roundRect">
            <a:avLst/>
          </a:prstGeom>
          <a:solidFill>
            <a:srgbClr val="FFFF00"/>
          </a:solidFill>
          <a:ln>
            <a:solidFill>
              <a:srgbClr val="FFFF00"/>
            </a:solidFill>
          </a:ln>
        </p:spPr>
        <p:txBody>
          <a:bodyPr wrap="none" rtlCol="0">
            <a:spAutoFit/>
          </a:bodyPr>
          <a:lstStyle/>
          <a:p>
            <a:pPr algn="ctr"/>
            <a:r>
              <a:rPr lang="en-US" sz="1600" dirty="0"/>
              <a:t>Normal</a:t>
            </a:r>
          </a:p>
          <a:p>
            <a:pPr algn="ctr"/>
            <a:r>
              <a:rPr lang="en-US" sz="1600" dirty="0"/>
              <a:t>body temperature</a:t>
            </a:r>
          </a:p>
        </p:txBody>
      </p:sp>
      <p:sp>
        <p:nvSpPr>
          <p:cNvPr id="33" name="TextBox 32"/>
          <p:cNvSpPr txBox="1"/>
          <p:nvPr/>
        </p:nvSpPr>
        <p:spPr>
          <a:xfrm>
            <a:off x="5934581" y="4727094"/>
            <a:ext cx="1842836" cy="646986"/>
          </a:xfrm>
          <a:prstGeom prst="roundRect">
            <a:avLst/>
          </a:prstGeom>
          <a:solidFill>
            <a:srgbClr val="FFFF00"/>
          </a:solidFill>
          <a:ln>
            <a:solidFill>
              <a:srgbClr val="FFFF00"/>
            </a:solidFill>
          </a:ln>
        </p:spPr>
        <p:txBody>
          <a:bodyPr wrap="none" rtlCol="0">
            <a:spAutoFit/>
          </a:bodyPr>
          <a:lstStyle/>
          <a:p>
            <a:pPr algn="ctr"/>
            <a:r>
              <a:rPr lang="en-US" sz="1600" dirty="0"/>
              <a:t>Pathologically high</a:t>
            </a:r>
          </a:p>
          <a:p>
            <a:pPr algn="ctr"/>
            <a:r>
              <a:rPr lang="en-US" sz="1600" dirty="0"/>
              <a:t>body temperature</a:t>
            </a:r>
          </a:p>
        </p:txBody>
      </p:sp>
      <p:sp>
        <p:nvSpPr>
          <p:cNvPr id="34" name="TextBox 33"/>
          <p:cNvSpPr txBox="1"/>
          <p:nvPr/>
        </p:nvSpPr>
        <p:spPr>
          <a:xfrm>
            <a:off x="1039704" y="6026229"/>
            <a:ext cx="1105503" cy="374571"/>
          </a:xfrm>
          <a:prstGeom prst="roundRect">
            <a:avLst/>
          </a:prstGeom>
          <a:solidFill>
            <a:srgbClr val="FFFF00"/>
          </a:solidFill>
          <a:ln>
            <a:solidFill>
              <a:schemeClr val="bg1"/>
            </a:solidFill>
          </a:ln>
        </p:spPr>
        <p:txBody>
          <a:bodyPr wrap="none" rtlCol="0">
            <a:spAutoFit/>
          </a:bodyPr>
          <a:lstStyle/>
          <a:p>
            <a:r>
              <a:rPr lang="en-US" sz="1600" dirty="0"/>
              <a:t>35.2°C BT</a:t>
            </a:r>
          </a:p>
        </p:txBody>
      </p:sp>
      <p:sp>
        <p:nvSpPr>
          <p:cNvPr id="35" name="TextBox 34"/>
          <p:cNvSpPr txBox="1"/>
          <p:nvPr/>
        </p:nvSpPr>
        <p:spPr>
          <a:xfrm>
            <a:off x="2207551" y="6026229"/>
            <a:ext cx="1105503" cy="374571"/>
          </a:xfrm>
          <a:prstGeom prst="roundRect">
            <a:avLst/>
          </a:prstGeom>
          <a:solidFill>
            <a:srgbClr val="FFFF00"/>
          </a:solidFill>
          <a:ln>
            <a:solidFill>
              <a:schemeClr val="bg1"/>
            </a:solidFill>
          </a:ln>
        </p:spPr>
        <p:txBody>
          <a:bodyPr wrap="none" rtlCol="0">
            <a:spAutoFit/>
          </a:bodyPr>
          <a:lstStyle/>
          <a:p>
            <a:r>
              <a:rPr lang="en-US" sz="1600" dirty="0"/>
              <a:t>35.8°C BT</a:t>
            </a:r>
          </a:p>
        </p:txBody>
      </p:sp>
      <p:sp>
        <p:nvSpPr>
          <p:cNvPr id="36" name="TextBox 35"/>
          <p:cNvSpPr txBox="1"/>
          <p:nvPr/>
        </p:nvSpPr>
        <p:spPr>
          <a:xfrm>
            <a:off x="3375398" y="6026229"/>
            <a:ext cx="1105503" cy="374571"/>
          </a:xfrm>
          <a:prstGeom prst="roundRect">
            <a:avLst/>
          </a:prstGeom>
          <a:solidFill>
            <a:srgbClr val="FFFF00"/>
          </a:solidFill>
          <a:ln>
            <a:solidFill>
              <a:schemeClr val="bg1"/>
            </a:solidFill>
          </a:ln>
        </p:spPr>
        <p:txBody>
          <a:bodyPr wrap="none" rtlCol="0">
            <a:spAutoFit/>
          </a:bodyPr>
          <a:lstStyle/>
          <a:p>
            <a:r>
              <a:rPr lang="en-US" sz="1600" dirty="0"/>
              <a:t>36.9°C BT</a:t>
            </a:r>
          </a:p>
        </p:txBody>
      </p:sp>
      <p:sp>
        <p:nvSpPr>
          <p:cNvPr id="38" name="TextBox 37"/>
          <p:cNvSpPr txBox="1"/>
          <p:nvPr/>
        </p:nvSpPr>
        <p:spPr>
          <a:xfrm>
            <a:off x="4543245" y="6026229"/>
            <a:ext cx="1105503" cy="374571"/>
          </a:xfrm>
          <a:prstGeom prst="roundRect">
            <a:avLst/>
          </a:prstGeom>
          <a:solidFill>
            <a:srgbClr val="FFFF00"/>
          </a:solidFill>
          <a:ln>
            <a:solidFill>
              <a:schemeClr val="bg1"/>
            </a:solidFill>
          </a:ln>
        </p:spPr>
        <p:txBody>
          <a:bodyPr wrap="none" rtlCol="0">
            <a:spAutoFit/>
          </a:bodyPr>
          <a:lstStyle/>
          <a:p>
            <a:r>
              <a:rPr lang="en-US" sz="1600" dirty="0"/>
              <a:t>37.2°C BT</a:t>
            </a:r>
          </a:p>
        </p:txBody>
      </p:sp>
      <p:sp>
        <p:nvSpPr>
          <p:cNvPr id="41" name="TextBox 40"/>
          <p:cNvSpPr txBox="1"/>
          <p:nvPr/>
        </p:nvSpPr>
        <p:spPr>
          <a:xfrm>
            <a:off x="5711092" y="6026229"/>
            <a:ext cx="1105503" cy="374571"/>
          </a:xfrm>
          <a:prstGeom prst="roundRect">
            <a:avLst/>
          </a:prstGeom>
          <a:solidFill>
            <a:srgbClr val="FFFF00"/>
          </a:solidFill>
          <a:ln>
            <a:solidFill>
              <a:schemeClr val="bg1"/>
            </a:solidFill>
          </a:ln>
        </p:spPr>
        <p:txBody>
          <a:bodyPr wrap="none" rtlCol="0">
            <a:spAutoFit/>
          </a:bodyPr>
          <a:lstStyle/>
          <a:p>
            <a:r>
              <a:rPr lang="en-US" sz="1600" dirty="0"/>
              <a:t>38.9°C BT</a:t>
            </a:r>
          </a:p>
        </p:txBody>
      </p:sp>
      <p:sp>
        <p:nvSpPr>
          <p:cNvPr id="42" name="TextBox 41"/>
          <p:cNvSpPr txBox="1"/>
          <p:nvPr/>
        </p:nvSpPr>
        <p:spPr>
          <a:xfrm>
            <a:off x="6904225" y="6021931"/>
            <a:ext cx="1105503" cy="374571"/>
          </a:xfrm>
          <a:prstGeom prst="roundRect">
            <a:avLst/>
          </a:prstGeom>
          <a:solidFill>
            <a:srgbClr val="FFFF00"/>
          </a:solidFill>
          <a:ln>
            <a:solidFill>
              <a:srgbClr val="FFFF00"/>
            </a:solidFill>
          </a:ln>
        </p:spPr>
        <p:txBody>
          <a:bodyPr wrap="none" rtlCol="0">
            <a:spAutoFit/>
          </a:bodyPr>
          <a:lstStyle/>
          <a:p>
            <a:r>
              <a:rPr lang="en-US" sz="1600" dirty="0"/>
              <a:t>40.2°C BT</a:t>
            </a:r>
          </a:p>
        </p:txBody>
      </p:sp>
      <p:cxnSp>
        <p:nvCxnSpPr>
          <p:cNvPr id="45" name="Straight Arrow Connector 44"/>
          <p:cNvCxnSpPr>
            <a:stCxn id="31" idx="0"/>
            <a:endCxn id="30" idx="2"/>
          </p:cNvCxnSpPr>
          <p:nvPr/>
        </p:nvCxnSpPr>
        <p:spPr>
          <a:xfrm flipV="1">
            <a:off x="2239660" y="3788249"/>
            <a:ext cx="2304042" cy="95462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0"/>
            <a:endCxn id="31" idx="2"/>
          </p:cNvCxnSpPr>
          <p:nvPr/>
        </p:nvCxnSpPr>
        <p:spPr>
          <a:xfrm flipV="1">
            <a:off x="1588092" y="5327649"/>
            <a:ext cx="651568" cy="69858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1" idx="2"/>
          </p:cNvCxnSpPr>
          <p:nvPr/>
        </p:nvCxnSpPr>
        <p:spPr>
          <a:xfrm flipH="1" flipV="1">
            <a:off x="2239660" y="5327649"/>
            <a:ext cx="516279" cy="69858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0"/>
            <a:endCxn id="32" idx="2"/>
          </p:cNvCxnSpPr>
          <p:nvPr/>
        </p:nvCxnSpPr>
        <p:spPr>
          <a:xfrm flipV="1">
            <a:off x="3923786" y="5313991"/>
            <a:ext cx="618313" cy="71223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0"/>
            <a:endCxn id="32" idx="2"/>
          </p:cNvCxnSpPr>
          <p:nvPr/>
        </p:nvCxnSpPr>
        <p:spPr>
          <a:xfrm flipH="1" flipV="1">
            <a:off x="4542099" y="5313991"/>
            <a:ext cx="549534" cy="71223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1" idx="0"/>
            <a:endCxn id="33" idx="2"/>
          </p:cNvCxnSpPr>
          <p:nvPr/>
        </p:nvCxnSpPr>
        <p:spPr>
          <a:xfrm flipV="1">
            <a:off x="6259480" y="5311869"/>
            <a:ext cx="596519" cy="71436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2" idx="0"/>
            <a:endCxn id="33" idx="2"/>
          </p:cNvCxnSpPr>
          <p:nvPr/>
        </p:nvCxnSpPr>
        <p:spPr>
          <a:xfrm flipH="1" flipV="1">
            <a:off x="6855999" y="5311869"/>
            <a:ext cx="596614" cy="71006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3" idx="0"/>
            <a:endCxn id="30" idx="2"/>
          </p:cNvCxnSpPr>
          <p:nvPr/>
        </p:nvCxnSpPr>
        <p:spPr>
          <a:xfrm flipH="1" flipV="1">
            <a:off x="4543702" y="3788249"/>
            <a:ext cx="2312297" cy="93884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2" idx="0"/>
            <a:endCxn id="30" idx="2"/>
          </p:cNvCxnSpPr>
          <p:nvPr/>
        </p:nvCxnSpPr>
        <p:spPr>
          <a:xfrm flipV="1">
            <a:off x="4542099" y="3788249"/>
            <a:ext cx="1603" cy="94096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47892" y="4035658"/>
            <a:ext cx="543740" cy="461665"/>
          </a:xfrm>
          <a:prstGeom prst="rect">
            <a:avLst/>
          </a:prstGeom>
          <a:noFill/>
        </p:spPr>
        <p:txBody>
          <a:bodyPr wrap="none" rtlCol="0">
            <a:spAutoFit/>
          </a:bodyPr>
          <a:lstStyle/>
          <a:p>
            <a:r>
              <a:rPr lang="en-US" sz="2400" dirty="0" err="1">
                <a:solidFill>
                  <a:srgbClr val="FFFF00"/>
                </a:solidFill>
              </a:rPr>
              <a:t>isa</a:t>
            </a:r>
            <a:endParaRPr lang="en-US" sz="2400" dirty="0">
              <a:solidFill>
                <a:srgbClr val="FFFF00"/>
              </a:solidFill>
            </a:endParaRPr>
          </a:p>
        </p:txBody>
      </p:sp>
      <p:sp>
        <p:nvSpPr>
          <p:cNvPr id="55" name="TextBox 54"/>
          <p:cNvSpPr txBox="1"/>
          <p:nvPr/>
        </p:nvSpPr>
        <p:spPr>
          <a:xfrm>
            <a:off x="3200618" y="5327649"/>
            <a:ext cx="543740" cy="461665"/>
          </a:xfrm>
          <a:prstGeom prst="rect">
            <a:avLst/>
          </a:prstGeom>
          <a:noFill/>
        </p:spPr>
        <p:txBody>
          <a:bodyPr wrap="none" rtlCol="0">
            <a:spAutoFit/>
          </a:bodyPr>
          <a:lstStyle/>
          <a:p>
            <a:r>
              <a:rPr lang="en-US" sz="2400" dirty="0" err="1">
                <a:solidFill>
                  <a:srgbClr val="FFFF00"/>
                </a:solidFill>
              </a:rPr>
              <a:t>isa</a:t>
            </a:r>
            <a:endParaRPr lang="en-US" sz="2400" dirty="0">
              <a:solidFill>
                <a:srgbClr val="FFFF00"/>
              </a:solidFill>
            </a:endParaRPr>
          </a:p>
        </p:txBody>
      </p:sp>
      <p:sp>
        <p:nvSpPr>
          <p:cNvPr id="71" name="Slide Number Placeholder 70"/>
          <p:cNvSpPr>
            <a:spLocks noGrp="1"/>
          </p:cNvSpPr>
          <p:nvPr>
            <p:ph type="sldNum" sz="quarter" idx="4294967295"/>
          </p:nvPr>
        </p:nvSpPr>
        <p:spPr/>
        <p:txBody>
          <a:bodyPr/>
          <a:lstStyle/>
          <a:p>
            <a:fld id="{7C5DB68A-9D44-4073-920F-D08D647C06A7}" type="slidenum">
              <a:rPr lang="en-US" smtClean="0"/>
              <a:t>31</a:t>
            </a:fld>
            <a:endParaRPr lang="en-US" dirty="0"/>
          </a:p>
        </p:txBody>
      </p:sp>
      <p:sp>
        <p:nvSpPr>
          <p:cNvPr id="25" name="TextBox 24"/>
          <p:cNvSpPr txBox="1"/>
          <p:nvPr/>
        </p:nvSpPr>
        <p:spPr>
          <a:xfrm>
            <a:off x="3343080" y="2231592"/>
            <a:ext cx="2398038" cy="646986"/>
          </a:xfrm>
          <a:prstGeom prst="roundRect">
            <a:avLst/>
          </a:prstGeom>
          <a:solidFill>
            <a:srgbClr val="FFFF00"/>
          </a:solidFill>
          <a:ln>
            <a:solidFill>
              <a:srgbClr val="FFFF00"/>
            </a:solidFill>
          </a:ln>
        </p:spPr>
        <p:txBody>
          <a:bodyPr wrap="square" rtlCol="0">
            <a:spAutoFit/>
          </a:bodyPr>
          <a:lstStyle/>
          <a:p>
            <a:r>
              <a:rPr lang="en-US" sz="1600" dirty="0"/>
              <a:t>Continuously distributed</a:t>
            </a:r>
          </a:p>
          <a:p>
            <a:pPr algn="ctr"/>
            <a:r>
              <a:rPr lang="en-US" sz="1600" dirty="0"/>
              <a:t>quality</a:t>
            </a:r>
          </a:p>
        </p:txBody>
      </p:sp>
      <p:cxnSp>
        <p:nvCxnSpPr>
          <p:cNvPr id="26" name="Straight Arrow Connector 25"/>
          <p:cNvCxnSpPr/>
          <p:nvPr/>
        </p:nvCxnSpPr>
        <p:spPr>
          <a:xfrm flipV="1">
            <a:off x="4536306" y="2760061"/>
            <a:ext cx="1603" cy="94096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42900" y="2915101"/>
            <a:ext cx="543740" cy="461665"/>
          </a:xfrm>
          <a:prstGeom prst="rect">
            <a:avLst/>
          </a:prstGeom>
          <a:noFill/>
        </p:spPr>
        <p:txBody>
          <a:bodyPr wrap="none" rtlCol="0">
            <a:spAutoFit/>
          </a:bodyPr>
          <a:lstStyle/>
          <a:p>
            <a:r>
              <a:rPr lang="en-US" sz="2400" dirty="0" err="1">
                <a:solidFill>
                  <a:srgbClr val="FFFF00"/>
                </a:solidFill>
              </a:rPr>
              <a:t>isa</a:t>
            </a:r>
            <a:endParaRPr lang="en-US" sz="2400" dirty="0">
              <a:solidFill>
                <a:srgbClr val="FFFF00"/>
              </a:solidFill>
            </a:endParaRPr>
          </a:p>
        </p:txBody>
      </p:sp>
      <p:sp>
        <p:nvSpPr>
          <p:cNvPr id="3" name="TextBox 2"/>
          <p:cNvSpPr txBox="1"/>
          <p:nvPr/>
        </p:nvSpPr>
        <p:spPr>
          <a:xfrm>
            <a:off x="6259480" y="2618698"/>
            <a:ext cx="1981200" cy="830997"/>
          </a:xfrm>
          <a:prstGeom prst="rect">
            <a:avLst/>
          </a:prstGeom>
          <a:noFill/>
        </p:spPr>
        <p:txBody>
          <a:bodyPr wrap="square" rtlCol="0">
            <a:spAutoFit/>
          </a:bodyPr>
          <a:lstStyle/>
          <a:p>
            <a:pPr algn="ctr"/>
            <a:r>
              <a:rPr lang="en-US" dirty="0">
                <a:solidFill>
                  <a:schemeClr val="bg1"/>
                </a:solidFill>
              </a:rPr>
              <a:t>Looks fine at first glance</a:t>
            </a:r>
          </a:p>
        </p:txBody>
      </p:sp>
      <p:sp>
        <p:nvSpPr>
          <p:cNvPr id="5" name="TextBox 4"/>
          <p:cNvSpPr txBox="1"/>
          <p:nvPr/>
        </p:nvSpPr>
        <p:spPr>
          <a:xfrm>
            <a:off x="5699850" y="2131368"/>
            <a:ext cx="776175" cy="1569660"/>
          </a:xfrm>
          <a:prstGeom prst="rect">
            <a:avLst/>
          </a:prstGeom>
          <a:noFill/>
        </p:spPr>
        <p:txBody>
          <a:bodyPr wrap="none" rtlCol="0">
            <a:spAutoFit/>
          </a:bodyPr>
          <a:lstStyle/>
          <a:p>
            <a:r>
              <a:rPr lang="en-US" sz="9600" dirty="0">
                <a:solidFill>
                  <a:schemeClr val="bg1"/>
                </a:solidFill>
              </a:rPr>
              <a:t>}</a:t>
            </a:r>
          </a:p>
        </p:txBody>
      </p:sp>
    </p:spTree>
    <p:extLst>
      <p:ext uri="{BB962C8B-B14F-4D97-AF65-F5344CB8AC3E}">
        <p14:creationId xmlns:p14="http://schemas.microsoft.com/office/powerpoint/2010/main" val="2512587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universal whose particulars ‘</a:t>
            </a:r>
            <a:r>
              <a:rPr lang="en-US" i="1" dirty="0"/>
              <a:t>are distributed over a continuum</a:t>
            </a:r>
            <a:r>
              <a:rPr lang="en-US" dirty="0"/>
              <a:t>’</a:t>
            </a:r>
          </a:p>
        </p:txBody>
      </p:sp>
      <p:sp>
        <p:nvSpPr>
          <p:cNvPr id="30" name="TextBox 29"/>
          <p:cNvSpPr txBox="1"/>
          <p:nvPr/>
        </p:nvSpPr>
        <p:spPr>
          <a:xfrm>
            <a:off x="3651727" y="3449695"/>
            <a:ext cx="1696428" cy="374571"/>
          </a:xfrm>
          <a:prstGeom prst="roundRect">
            <a:avLst/>
          </a:prstGeom>
          <a:solidFill>
            <a:srgbClr val="FFFF00"/>
          </a:solidFill>
          <a:ln>
            <a:solidFill>
              <a:srgbClr val="FFFF00"/>
            </a:solidFill>
          </a:ln>
        </p:spPr>
        <p:txBody>
          <a:bodyPr wrap="none" rtlCol="0">
            <a:spAutoFit/>
          </a:bodyPr>
          <a:lstStyle/>
          <a:p>
            <a:r>
              <a:rPr lang="en-US" sz="1600" dirty="0"/>
              <a:t>Body temperature</a:t>
            </a:r>
          </a:p>
        </p:txBody>
      </p:sp>
      <p:sp>
        <p:nvSpPr>
          <p:cNvPr id="31" name="TextBox 30"/>
          <p:cNvSpPr txBox="1"/>
          <p:nvPr/>
        </p:nvSpPr>
        <p:spPr>
          <a:xfrm>
            <a:off x="1347934" y="4742874"/>
            <a:ext cx="1783452" cy="646986"/>
          </a:xfrm>
          <a:prstGeom prst="roundRect">
            <a:avLst/>
          </a:prstGeom>
          <a:solidFill>
            <a:srgbClr val="FFFF00"/>
          </a:solidFill>
          <a:ln>
            <a:solidFill>
              <a:srgbClr val="FFFF00"/>
            </a:solidFill>
          </a:ln>
        </p:spPr>
        <p:txBody>
          <a:bodyPr wrap="none" rtlCol="0">
            <a:spAutoFit/>
          </a:bodyPr>
          <a:lstStyle/>
          <a:p>
            <a:pPr algn="ctr"/>
            <a:r>
              <a:rPr lang="en-US" sz="1600" dirty="0"/>
              <a:t>Pathologically low</a:t>
            </a:r>
          </a:p>
          <a:p>
            <a:pPr algn="ctr"/>
            <a:r>
              <a:rPr lang="en-US" sz="1600" dirty="0"/>
              <a:t>body temperature</a:t>
            </a:r>
          </a:p>
        </p:txBody>
      </p:sp>
      <p:sp>
        <p:nvSpPr>
          <p:cNvPr id="32" name="TextBox 31"/>
          <p:cNvSpPr txBox="1"/>
          <p:nvPr/>
        </p:nvSpPr>
        <p:spPr>
          <a:xfrm>
            <a:off x="3695272" y="4729216"/>
            <a:ext cx="1693654" cy="646986"/>
          </a:xfrm>
          <a:prstGeom prst="roundRect">
            <a:avLst/>
          </a:prstGeom>
          <a:solidFill>
            <a:srgbClr val="FFFF00"/>
          </a:solidFill>
          <a:ln>
            <a:solidFill>
              <a:srgbClr val="FFFF00"/>
            </a:solidFill>
          </a:ln>
        </p:spPr>
        <p:txBody>
          <a:bodyPr wrap="none" rtlCol="0">
            <a:spAutoFit/>
          </a:bodyPr>
          <a:lstStyle/>
          <a:p>
            <a:pPr algn="ctr"/>
            <a:r>
              <a:rPr lang="en-US" sz="1600" dirty="0"/>
              <a:t>Normal</a:t>
            </a:r>
          </a:p>
          <a:p>
            <a:pPr algn="ctr"/>
            <a:r>
              <a:rPr lang="en-US" sz="1600" dirty="0"/>
              <a:t>body temperature</a:t>
            </a:r>
          </a:p>
        </p:txBody>
      </p:sp>
      <p:sp>
        <p:nvSpPr>
          <p:cNvPr id="33" name="TextBox 32"/>
          <p:cNvSpPr txBox="1"/>
          <p:nvPr/>
        </p:nvSpPr>
        <p:spPr>
          <a:xfrm>
            <a:off x="5934581" y="4727094"/>
            <a:ext cx="1842836" cy="646986"/>
          </a:xfrm>
          <a:prstGeom prst="roundRect">
            <a:avLst/>
          </a:prstGeom>
          <a:solidFill>
            <a:srgbClr val="FFFF00"/>
          </a:solidFill>
          <a:ln>
            <a:solidFill>
              <a:srgbClr val="FFFF00"/>
            </a:solidFill>
          </a:ln>
        </p:spPr>
        <p:txBody>
          <a:bodyPr wrap="none" rtlCol="0">
            <a:spAutoFit/>
          </a:bodyPr>
          <a:lstStyle/>
          <a:p>
            <a:pPr algn="ctr"/>
            <a:r>
              <a:rPr lang="en-US" sz="1600" dirty="0"/>
              <a:t>Pathologically high</a:t>
            </a:r>
          </a:p>
          <a:p>
            <a:pPr algn="ctr"/>
            <a:r>
              <a:rPr lang="en-US" sz="1600" dirty="0"/>
              <a:t>body temperature</a:t>
            </a:r>
          </a:p>
        </p:txBody>
      </p:sp>
      <p:sp>
        <p:nvSpPr>
          <p:cNvPr id="34" name="TextBox 33"/>
          <p:cNvSpPr txBox="1"/>
          <p:nvPr/>
        </p:nvSpPr>
        <p:spPr>
          <a:xfrm>
            <a:off x="1039704" y="6026229"/>
            <a:ext cx="1105503" cy="374571"/>
          </a:xfrm>
          <a:prstGeom prst="roundRect">
            <a:avLst/>
          </a:prstGeom>
          <a:solidFill>
            <a:srgbClr val="FFFF00"/>
          </a:solidFill>
          <a:ln>
            <a:solidFill>
              <a:schemeClr val="bg1"/>
            </a:solidFill>
          </a:ln>
        </p:spPr>
        <p:txBody>
          <a:bodyPr wrap="none" rtlCol="0">
            <a:spAutoFit/>
          </a:bodyPr>
          <a:lstStyle/>
          <a:p>
            <a:r>
              <a:rPr lang="en-US" sz="1600" dirty="0"/>
              <a:t>35.2°C BT</a:t>
            </a:r>
          </a:p>
        </p:txBody>
      </p:sp>
      <p:sp>
        <p:nvSpPr>
          <p:cNvPr id="35" name="TextBox 34"/>
          <p:cNvSpPr txBox="1"/>
          <p:nvPr/>
        </p:nvSpPr>
        <p:spPr>
          <a:xfrm>
            <a:off x="2207551" y="6026229"/>
            <a:ext cx="1105503" cy="374571"/>
          </a:xfrm>
          <a:prstGeom prst="roundRect">
            <a:avLst/>
          </a:prstGeom>
          <a:solidFill>
            <a:srgbClr val="FFFF00"/>
          </a:solidFill>
          <a:ln>
            <a:solidFill>
              <a:schemeClr val="bg1"/>
            </a:solidFill>
          </a:ln>
        </p:spPr>
        <p:txBody>
          <a:bodyPr wrap="none" rtlCol="0">
            <a:spAutoFit/>
          </a:bodyPr>
          <a:lstStyle/>
          <a:p>
            <a:r>
              <a:rPr lang="en-US" sz="1600" dirty="0"/>
              <a:t>35.8°C BT</a:t>
            </a:r>
          </a:p>
        </p:txBody>
      </p:sp>
      <p:sp>
        <p:nvSpPr>
          <p:cNvPr id="36" name="TextBox 35"/>
          <p:cNvSpPr txBox="1"/>
          <p:nvPr/>
        </p:nvSpPr>
        <p:spPr>
          <a:xfrm>
            <a:off x="3375398" y="6026229"/>
            <a:ext cx="1105503" cy="374571"/>
          </a:xfrm>
          <a:prstGeom prst="roundRect">
            <a:avLst/>
          </a:prstGeom>
          <a:solidFill>
            <a:srgbClr val="FFFF00"/>
          </a:solidFill>
          <a:ln>
            <a:solidFill>
              <a:schemeClr val="bg1"/>
            </a:solidFill>
          </a:ln>
        </p:spPr>
        <p:txBody>
          <a:bodyPr wrap="none" rtlCol="0">
            <a:spAutoFit/>
          </a:bodyPr>
          <a:lstStyle/>
          <a:p>
            <a:r>
              <a:rPr lang="en-US" sz="1600" dirty="0"/>
              <a:t>36.9°C BT</a:t>
            </a:r>
          </a:p>
        </p:txBody>
      </p:sp>
      <p:sp>
        <p:nvSpPr>
          <p:cNvPr id="38" name="TextBox 37"/>
          <p:cNvSpPr txBox="1"/>
          <p:nvPr/>
        </p:nvSpPr>
        <p:spPr>
          <a:xfrm>
            <a:off x="4543245" y="6026229"/>
            <a:ext cx="1105503" cy="374571"/>
          </a:xfrm>
          <a:prstGeom prst="roundRect">
            <a:avLst/>
          </a:prstGeom>
          <a:solidFill>
            <a:srgbClr val="FFFF00"/>
          </a:solidFill>
          <a:ln>
            <a:solidFill>
              <a:schemeClr val="bg1"/>
            </a:solidFill>
          </a:ln>
        </p:spPr>
        <p:txBody>
          <a:bodyPr wrap="none" rtlCol="0">
            <a:spAutoFit/>
          </a:bodyPr>
          <a:lstStyle/>
          <a:p>
            <a:r>
              <a:rPr lang="en-US" sz="1600" dirty="0"/>
              <a:t>37.2°C BT</a:t>
            </a:r>
          </a:p>
        </p:txBody>
      </p:sp>
      <p:sp>
        <p:nvSpPr>
          <p:cNvPr id="41" name="TextBox 40"/>
          <p:cNvSpPr txBox="1"/>
          <p:nvPr/>
        </p:nvSpPr>
        <p:spPr>
          <a:xfrm>
            <a:off x="5711092" y="6026229"/>
            <a:ext cx="1105503" cy="374571"/>
          </a:xfrm>
          <a:prstGeom prst="roundRect">
            <a:avLst/>
          </a:prstGeom>
          <a:solidFill>
            <a:srgbClr val="FFFF00"/>
          </a:solidFill>
          <a:ln>
            <a:solidFill>
              <a:schemeClr val="bg1"/>
            </a:solidFill>
          </a:ln>
        </p:spPr>
        <p:txBody>
          <a:bodyPr wrap="none" rtlCol="0">
            <a:spAutoFit/>
          </a:bodyPr>
          <a:lstStyle/>
          <a:p>
            <a:r>
              <a:rPr lang="en-US" sz="1600" dirty="0"/>
              <a:t>38.9°C BT</a:t>
            </a:r>
          </a:p>
        </p:txBody>
      </p:sp>
      <p:sp>
        <p:nvSpPr>
          <p:cNvPr id="42" name="TextBox 41"/>
          <p:cNvSpPr txBox="1"/>
          <p:nvPr/>
        </p:nvSpPr>
        <p:spPr>
          <a:xfrm>
            <a:off x="6904225" y="6021931"/>
            <a:ext cx="1105503" cy="374571"/>
          </a:xfrm>
          <a:prstGeom prst="roundRect">
            <a:avLst/>
          </a:prstGeom>
          <a:solidFill>
            <a:srgbClr val="FFFF00"/>
          </a:solidFill>
          <a:ln>
            <a:solidFill>
              <a:srgbClr val="FFFF00"/>
            </a:solidFill>
          </a:ln>
        </p:spPr>
        <p:txBody>
          <a:bodyPr wrap="none" rtlCol="0">
            <a:spAutoFit/>
          </a:bodyPr>
          <a:lstStyle/>
          <a:p>
            <a:r>
              <a:rPr lang="en-US" sz="1600" dirty="0"/>
              <a:t>40.2°C BT</a:t>
            </a:r>
          </a:p>
        </p:txBody>
      </p:sp>
      <p:cxnSp>
        <p:nvCxnSpPr>
          <p:cNvPr id="45" name="Straight Arrow Connector 44"/>
          <p:cNvCxnSpPr>
            <a:stCxn id="31" idx="0"/>
            <a:endCxn id="30" idx="2"/>
          </p:cNvCxnSpPr>
          <p:nvPr/>
        </p:nvCxnSpPr>
        <p:spPr>
          <a:xfrm flipV="1">
            <a:off x="2239660" y="3788249"/>
            <a:ext cx="2304042" cy="95462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0"/>
            <a:endCxn id="31" idx="2"/>
          </p:cNvCxnSpPr>
          <p:nvPr/>
        </p:nvCxnSpPr>
        <p:spPr>
          <a:xfrm flipV="1">
            <a:off x="1588092" y="5327649"/>
            <a:ext cx="651568" cy="69858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1" idx="2"/>
          </p:cNvCxnSpPr>
          <p:nvPr/>
        </p:nvCxnSpPr>
        <p:spPr>
          <a:xfrm flipH="1" flipV="1">
            <a:off x="2239660" y="5327649"/>
            <a:ext cx="516279" cy="69858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0"/>
            <a:endCxn id="32" idx="2"/>
          </p:cNvCxnSpPr>
          <p:nvPr/>
        </p:nvCxnSpPr>
        <p:spPr>
          <a:xfrm flipV="1">
            <a:off x="3923786" y="5313991"/>
            <a:ext cx="618313" cy="71223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0"/>
            <a:endCxn id="32" idx="2"/>
          </p:cNvCxnSpPr>
          <p:nvPr/>
        </p:nvCxnSpPr>
        <p:spPr>
          <a:xfrm flipH="1" flipV="1">
            <a:off x="4542099" y="5313991"/>
            <a:ext cx="549534" cy="71223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1" idx="0"/>
            <a:endCxn id="33" idx="2"/>
          </p:cNvCxnSpPr>
          <p:nvPr/>
        </p:nvCxnSpPr>
        <p:spPr>
          <a:xfrm flipV="1">
            <a:off x="6259480" y="5311869"/>
            <a:ext cx="596519" cy="71436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2" idx="0"/>
            <a:endCxn id="33" idx="2"/>
          </p:cNvCxnSpPr>
          <p:nvPr/>
        </p:nvCxnSpPr>
        <p:spPr>
          <a:xfrm flipH="1" flipV="1">
            <a:off x="6855999" y="5311869"/>
            <a:ext cx="596614" cy="71006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3" idx="0"/>
            <a:endCxn id="30" idx="2"/>
          </p:cNvCxnSpPr>
          <p:nvPr/>
        </p:nvCxnSpPr>
        <p:spPr>
          <a:xfrm flipH="1" flipV="1">
            <a:off x="4543702" y="3788249"/>
            <a:ext cx="2312297" cy="93884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2" idx="0"/>
            <a:endCxn id="30" idx="2"/>
          </p:cNvCxnSpPr>
          <p:nvPr/>
        </p:nvCxnSpPr>
        <p:spPr>
          <a:xfrm flipV="1">
            <a:off x="4542099" y="3788249"/>
            <a:ext cx="1603" cy="94096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47892" y="4035658"/>
            <a:ext cx="543740" cy="461665"/>
          </a:xfrm>
          <a:prstGeom prst="rect">
            <a:avLst/>
          </a:prstGeom>
          <a:noFill/>
        </p:spPr>
        <p:txBody>
          <a:bodyPr wrap="none" rtlCol="0">
            <a:spAutoFit/>
          </a:bodyPr>
          <a:lstStyle/>
          <a:p>
            <a:r>
              <a:rPr lang="en-US" sz="2400" dirty="0" err="1">
                <a:solidFill>
                  <a:srgbClr val="FFFF00"/>
                </a:solidFill>
              </a:rPr>
              <a:t>isa</a:t>
            </a:r>
            <a:endParaRPr lang="en-US" sz="2400" dirty="0">
              <a:solidFill>
                <a:srgbClr val="FFFF00"/>
              </a:solidFill>
            </a:endParaRPr>
          </a:p>
        </p:txBody>
      </p:sp>
      <p:sp>
        <p:nvSpPr>
          <p:cNvPr id="55" name="TextBox 54"/>
          <p:cNvSpPr txBox="1"/>
          <p:nvPr/>
        </p:nvSpPr>
        <p:spPr>
          <a:xfrm>
            <a:off x="3200618" y="5327649"/>
            <a:ext cx="543740" cy="461665"/>
          </a:xfrm>
          <a:prstGeom prst="rect">
            <a:avLst/>
          </a:prstGeom>
          <a:noFill/>
        </p:spPr>
        <p:txBody>
          <a:bodyPr wrap="none" rtlCol="0">
            <a:spAutoFit/>
          </a:bodyPr>
          <a:lstStyle/>
          <a:p>
            <a:r>
              <a:rPr lang="en-US" sz="2400" dirty="0" err="1">
                <a:solidFill>
                  <a:srgbClr val="FFFF00"/>
                </a:solidFill>
              </a:rPr>
              <a:t>isa</a:t>
            </a:r>
            <a:endParaRPr lang="en-US" sz="2400" dirty="0">
              <a:solidFill>
                <a:srgbClr val="FFFF00"/>
              </a:solidFill>
            </a:endParaRPr>
          </a:p>
        </p:txBody>
      </p:sp>
      <p:sp>
        <p:nvSpPr>
          <p:cNvPr id="71" name="Slide Number Placeholder 70"/>
          <p:cNvSpPr>
            <a:spLocks noGrp="1"/>
          </p:cNvSpPr>
          <p:nvPr>
            <p:ph type="sldNum" sz="quarter" idx="4294967295"/>
          </p:nvPr>
        </p:nvSpPr>
        <p:spPr/>
        <p:txBody>
          <a:bodyPr/>
          <a:lstStyle/>
          <a:p>
            <a:fld id="{7C5DB68A-9D44-4073-920F-D08D647C06A7}" type="slidenum">
              <a:rPr lang="en-US" smtClean="0"/>
              <a:t>32</a:t>
            </a:fld>
            <a:endParaRPr lang="en-US" dirty="0"/>
          </a:p>
        </p:txBody>
      </p:sp>
      <p:sp>
        <p:nvSpPr>
          <p:cNvPr id="25" name="TextBox 24"/>
          <p:cNvSpPr txBox="1"/>
          <p:nvPr/>
        </p:nvSpPr>
        <p:spPr>
          <a:xfrm>
            <a:off x="3343080" y="2231592"/>
            <a:ext cx="2398038" cy="646986"/>
          </a:xfrm>
          <a:prstGeom prst="roundRect">
            <a:avLst/>
          </a:prstGeom>
          <a:solidFill>
            <a:srgbClr val="FFFF00"/>
          </a:solidFill>
          <a:ln>
            <a:solidFill>
              <a:srgbClr val="FFFF00"/>
            </a:solidFill>
          </a:ln>
        </p:spPr>
        <p:txBody>
          <a:bodyPr wrap="square" rtlCol="0">
            <a:spAutoFit/>
          </a:bodyPr>
          <a:lstStyle/>
          <a:p>
            <a:r>
              <a:rPr lang="en-US" sz="1600" dirty="0"/>
              <a:t>Continuously distributed</a:t>
            </a:r>
          </a:p>
          <a:p>
            <a:pPr algn="ctr"/>
            <a:r>
              <a:rPr lang="en-US" sz="1600" dirty="0"/>
              <a:t>quality</a:t>
            </a:r>
          </a:p>
        </p:txBody>
      </p:sp>
      <p:cxnSp>
        <p:nvCxnSpPr>
          <p:cNvPr id="26" name="Straight Arrow Connector 25"/>
          <p:cNvCxnSpPr/>
          <p:nvPr/>
        </p:nvCxnSpPr>
        <p:spPr>
          <a:xfrm flipV="1">
            <a:off x="4536306" y="2760061"/>
            <a:ext cx="1603" cy="94096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42900" y="2915101"/>
            <a:ext cx="543740" cy="461665"/>
          </a:xfrm>
          <a:prstGeom prst="rect">
            <a:avLst/>
          </a:prstGeom>
          <a:noFill/>
        </p:spPr>
        <p:txBody>
          <a:bodyPr wrap="none" rtlCol="0">
            <a:spAutoFit/>
          </a:bodyPr>
          <a:lstStyle/>
          <a:p>
            <a:r>
              <a:rPr lang="en-US" sz="2400" dirty="0" err="1">
                <a:solidFill>
                  <a:srgbClr val="FFFF00"/>
                </a:solidFill>
              </a:rPr>
              <a:t>isa</a:t>
            </a:r>
            <a:endParaRPr lang="en-US" sz="2400" dirty="0">
              <a:solidFill>
                <a:srgbClr val="FFFF00"/>
              </a:solidFill>
            </a:endParaRPr>
          </a:p>
        </p:txBody>
      </p:sp>
      <p:cxnSp>
        <p:nvCxnSpPr>
          <p:cNvPr id="4" name="Straight Connector 3"/>
          <p:cNvCxnSpPr/>
          <p:nvPr/>
        </p:nvCxnSpPr>
        <p:spPr bwMode="auto">
          <a:xfrm>
            <a:off x="3131386" y="2158663"/>
            <a:ext cx="2803195" cy="1203807"/>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flipV="1">
            <a:off x="3124200" y="2133600"/>
            <a:ext cx="2803195" cy="1203807"/>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0" name="Elbow Connector 9"/>
          <p:cNvCxnSpPr>
            <a:stCxn id="34" idx="1"/>
            <a:endCxn id="25" idx="1"/>
          </p:cNvCxnSpPr>
          <p:nvPr/>
        </p:nvCxnSpPr>
        <p:spPr bwMode="auto">
          <a:xfrm rot="10800000" flipH="1">
            <a:off x="1039704" y="2555085"/>
            <a:ext cx="2303376" cy="3658430"/>
          </a:xfrm>
          <a:prstGeom prst="bentConnector3">
            <a:avLst>
              <a:gd name="adj1" fmla="val -9925"/>
            </a:avLst>
          </a:prstGeom>
          <a:solidFill>
            <a:schemeClr val="accent1"/>
          </a:solidFill>
          <a:ln w="28575" cap="flat" cmpd="sng" algn="ctr">
            <a:solidFill>
              <a:srgbClr val="FFFF00"/>
            </a:solidFill>
            <a:prstDash val="solid"/>
            <a:round/>
            <a:headEnd type="none" w="med" len="med"/>
            <a:tailEnd type="triangle"/>
          </a:ln>
          <a:effectLst/>
        </p:spPr>
      </p:cxnSp>
      <p:sp>
        <p:nvSpPr>
          <p:cNvPr id="39" name="TextBox 38"/>
          <p:cNvSpPr txBox="1"/>
          <p:nvPr/>
        </p:nvSpPr>
        <p:spPr>
          <a:xfrm>
            <a:off x="855194" y="3534834"/>
            <a:ext cx="543740" cy="461665"/>
          </a:xfrm>
          <a:prstGeom prst="rect">
            <a:avLst/>
          </a:prstGeom>
          <a:noFill/>
        </p:spPr>
        <p:txBody>
          <a:bodyPr wrap="none" rtlCol="0">
            <a:spAutoFit/>
          </a:bodyPr>
          <a:lstStyle/>
          <a:p>
            <a:r>
              <a:rPr lang="en-US" sz="2400" dirty="0" err="1">
                <a:solidFill>
                  <a:srgbClr val="FFFF00"/>
                </a:solidFill>
              </a:rPr>
              <a:t>isa</a:t>
            </a:r>
            <a:endParaRPr lang="en-US" sz="2400" dirty="0">
              <a:solidFill>
                <a:srgbClr val="FFFF00"/>
              </a:solidFill>
            </a:endParaRPr>
          </a:p>
        </p:txBody>
      </p:sp>
      <p:cxnSp>
        <p:nvCxnSpPr>
          <p:cNvPr id="40" name="Straight Connector 39"/>
          <p:cNvCxnSpPr/>
          <p:nvPr/>
        </p:nvCxnSpPr>
        <p:spPr bwMode="auto">
          <a:xfrm>
            <a:off x="388607" y="3337407"/>
            <a:ext cx="1104436" cy="509305"/>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flipV="1">
            <a:off x="414107" y="3347549"/>
            <a:ext cx="1159088" cy="476718"/>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524216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Similarly</a:t>
            </a:r>
          </a:p>
        </p:txBody>
      </p:sp>
      <p:sp>
        <p:nvSpPr>
          <p:cNvPr id="61" name="Slide Number Placeholder 60"/>
          <p:cNvSpPr>
            <a:spLocks noGrp="1"/>
          </p:cNvSpPr>
          <p:nvPr>
            <p:ph type="sldNum" sz="quarter" idx="4294967295"/>
          </p:nvPr>
        </p:nvSpPr>
        <p:spPr/>
        <p:txBody>
          <a:bodyPr/>
          <a:lstStyle/>
          <a:p>
            <a:fld id="{7C5DB68A-9D44-4073-920F-D08D647C06A7}" type="slidenum">
              <a:rPr lang="en-US" smtClean="0"/>
              <a:t>33</a:t>
            </a:fld>
            <a:endParaRPr lang="en-US" dirty="0"/>
          </a:p>
        </p:txBody>
      </p:sp>
      <p:sp>
        <p:nvSpPr>
          <p:cNvPr id="60" name="TextBox 59"/>
          <p:cNvSpPr txBox="1"/>
          <p:nvPr/>
        </p:nvSpPr>
        <p:spPr>
          <a:xfrm>
            <a:off x="3981079" y="2813982"/>
            <a:ext cx="1371601" cy="510778"/>
          </a:xfrm>
          <a:prstGeom prst="roundRect">
            <a:avLst/>
          </a:prstGeom>
          <a:solidFill>
            <a:srgbClr val="FFFF00"/>
          </a:solidFill>
          <a:ln>
            <a:solidFill>
              <a:schemeClr val="bg1"/>
            </a:solidFill>
          </a:ln>
        </p:spPr>
        <p:txBody>
          <a:bodyPr wrap="square" rtlCol="0">
            <a:spAutoFit/>
          </a:bodyPr>
          <a:lstStyle/>
          <a:p>
            <a:pPr algn="ctr"/>
            <a:r>
              <a:rPr lang="en-US" dirty="0"/>
              <a:t>Bruxism</a:t>
            </a:r>
          </a:p>
        </p:txBody>
      </p:sp>
      <p:sp>
        <p:nvSpPr>
          <p:cNvPr id="62" name="TextBox 61"/>
          <p:cNvSpPr txBox="1"/>
          <p:nvPr/>
        </p:nvSpPr>
        <p:spPr>
          <a:xfrm>
            <a:off x="140970" y="3934361"/>
            <a:ext cx="2982897" cy="919401"/>
          </a:xfrm>
          <a:prstGeom prst="roundRect">
            <a:avLst/>
          </a:prstGeom>
          <a:solidFill>
            <a:srgbClr val="FFFF00"/>
          </a:solidFill>
          <a:ln>
            <a:solidFill>
              <a:schemeClr val="bg1"/>
            </a:solidFill>
          </a:ln>
        </p:spPr>
        <p:txBody>
          <a:bodyPr wrap="square" rtlCol="0">
            <a:spAutoFit/>
          </a:bodyPr>
          <a:lstStyle/>
          <a:p>
            <a:pPr algn="ctr"/>
            <a:r>
              <a:rPr lang="en-US" dirty="0"/>
              <a:t>Bruxism without </a:t>
            </a:r>
          </a:p>
          <a:p>
            <a:pPr algn="ctr"/>
            <a:r>
              <a:rPr lang="en-US" dirty="0"/>
              <a:t>clinical consequences</a:t>
            </a:r>
          </a:p>
        </p:txBody>
      </p:sp>
      <p:sp>
        <p:nvSpPr>
          <p:cNvPr id="63" name="Rounded Rectangle 62"/>
          <p:cNvSpPr/>
          <p:nvPr/>
        </p:nvSpPr>
        <p:spPr>
          <a:xfrm>
            <a:off x="3314290" y="3948348"/>
            <a:ext cx="2705178" cy="919401"/>
          </a:xfrm>
          <a:prstGeom prst="roundRect">
            <a:avLst/>
          </a:prstGeom>
          <a:solidFill>
            <a:srgbClr val="FFFF00"/>
          </a:solidFill>
          <a:ln>
            <a:solidFill>
              <a:schemeClr val="bg1"/>
            </a:solidFill>
          </a:ln>
        </p:spPr>
        <p:txBody>
          <a:bodyPr wrap="square">
            <a:spAutoFit/>
          </a:bodyPr>
          <a:lstStyle/>
          <a:p>
            <a:pPr algn="ctr"/>
            <a:r>
              <a:rPr lang="en-US" dirty="0"/>
              <a:t>Prevention</a:t>
            </a:r>
          </a:p>
          <a:p>
            <a:pPr algn="ctr"/>
            <a:r>
              <a:rPr lang="en-US" dirty="0"/>
              <a:t>demanding bruxism</a:t>
            </a:r>
          </a:p>
        </p:txBody>
      </p:sp>
      <p:cxnSp>
        <p:nvCxnSpPr>
          <p:cNvPr id="64" name="Straight Arrow Connector 63"/>
          <p:cNvCxnSpPr>
            <a:stCxn id="62" idx="0"/>
            <a:endCxn id="60" idx="2"/>
          </p:cNvCxnSpPr>
          <p:nvPr/>
        </p:nvCxnSpPr>
        <p:spPr>
          <a:xfrm flipV="1">
            <a:off x="1632419" y="3324760"/>
            <a:ext cx="3034461" cy="60960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3" idx="0"/>
            <a:endCxn id="60" idx="2"/>
          </p:cNvCxnSpPr>
          <p:nvPr/>
        </p:nvCxnSpPr>
        <p:spPr>
          <a:xfrm flipV="1">
            <a:off x="4666879" y="3324760"/>
            <a:ext cx="1" cy="623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4678680" y="2316718"/>
            <a:ext cx="0" cy="49726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981079" y="1805940"/>
            <a:ext cx="1371600" cy="510778"/>
          </a:xfrm>
          <a:prstGeom prst="roundRect">
            <a:avLst/>
          </a:prstGeom>
          <a:solidFill>
            <a:srgbClr val="FFFF00"/>
          </a:solidFill>
          <a:ln>
            <a:solidFill>
              <a:schemeClr val="bg1"/>
            </a:solidFill>
          </a:ln>
        </p:spPr>
        <p:txBody>
          <a:bodyPr wrap="square" rtlCol="0">
            <a:spAutoFit/>
          </a:bodyPr>
          <a:lstStyle/>
          <a:p>
            <a:pPr algn="ctr"/>
            <a:r>
              <a:rPr lang="en-US" dirty="0"/>
              <a:t>Behavior</a:t>
            </a:r>
          </a:p>
        </p:txBody>
      </p:sp>
      <p:sp>
        <p:nvSpPr>
          <p:cNvPr id="68" name="Rounded Rectangle 67"/>
          <p:cNvSpPr/>
          <p:nvPr/>
        </p:nvSpPr>
        <p:spPr>
          <a:xfrm>
            <a:off x="6206081" y="3934360"/>
            <a:ext cx="2743200" cy="919401"/>
          </a:xfrm>
          <a:prstGeom prst="roundRect">
            <a:avLst/>
          </a:prstGeom>
          <a:solidFill>
            <a:srgbClr val="FFFF00"/>
          </a:solidFill>
          <a:ln>
            <a:solidFill>
              <a:schemeClr val="bg1"/>
            </a:solidFill>
          </a:ln>
        </p:spPr>
        <p:txBody>
          <a:bodyPr wrap="square">
            <a:spAutoFit/>
          </a:bodyPr>
          <a:lstStyle/>
          <a:p>
            <a:pPr algn="ctr"/>
            <a:r>
              <a:rPr lang="en-US" dirty="0"/>
              <a:t>Treatment</a:t>
            </a:r>
          </a:p>
          <a:p>
            <a:pPr algn="ctr"/>
            <a:r>
              <a:rPr lang="en-US" dirty="0"/>
              <a:t>demanding bruxism</a:t>
            </a:r>
          </a:p>
        </p:txBody>
      </p:sp>
      <p:cxnSp>
        <p:nvCxnSpPr>
          <p:cNvPr id="69" name="Straight Arrow Connector 68"/>
          <p:cNvCxnSpPr>
            <a:stCxn id="68" idx="0"/>
            <a:endCxn id="60" idx="2"/>
          </p:cNvCxnSpPr>
          <p:nvPr/>
        </p:nvCxnSpPr>
        <p:spPr>
          <a:xfrm flipH="1" flipV="1">
            <a:off x="4666880" y="3324760"/>
            <a:ext cx="2910801" cy="60960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933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71" name="TextBox 70"/>
          <p:cNvSpPr txBox="1"/>
          <p:nvPr/>
        </p:nvSpPr>
        <p:spPr>
          <a:xfrm>
            <a:off x="9791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72" name="TextBox 71"/>
          <p:cNvSpPr txBox="1"/>
          <p:nvPr/>
        </p:nvSpPr>
        <p:spPr>
          <a:xfrm>
            <a:off x="16649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73" name="TextBox 72"/>
          <p:cNvSpPr txBox="1"/>
          <p:nvPr/>
        </p:nvSpPr>
        <p:spPr>
          <a:xfrm>
            <a:off x="23507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74" name="TextBox 73"/>
          <p:cNvSpPr txBox="1"/>
          <p:nvPr/>
        </p:nvSpPr>
        <p:spPr>
          <a:xfrm>
            <a:off x="33413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75" name="TextBox 74"/>
          <p:cNvSpPr txBox="1"/>
          <p:nvPr/>
        </p:nvSpPr>
        <p:spPr>
          <a:xfrm>
            <a:off x="40271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76" name="TextBox 75"/>
          <p:cNvSpPr txBox="1"/>
          <p:nvPr/>
        </p:nvSpPr>
        <p:spPr>
          <a:xfrm>
            <a:off x="47129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77" name="TextBox 76"/>
          <p:cNvSpPr txBox="1"/>
          <p:nvPr/>
        </p:nvSpPr>
        <p:spPr>
          <a:xfrm>
            <a:off x="53987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78" name="TextBox 77"/>
          <p:cNvSpPr txBox="1"/>
          <p:nvPr/>
        </p:nvSpPr>
        <p:spPr>
          <a:xfrm>
            <a:off x="62369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79" name="TextBox 78"/>
          <p:cNvSpPr txBox="1"/>
          <p:nvPr/>
        </p:nvSpPr>
        <p:spPr>
          <a:xfrm>
            <a:off x="69227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80" name="TextBox 79"/>
          <p:cNvSpPr txBox="1"/>
          <p:nvPr/>
        </p:nvSpPr>
        <p:spPr>
          <a:xfrm>
            <a:off x="76085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81" name="TextBox 80"/>
          <p:cNvSpPr txBox="1"/>
          <p:nvPr/>
        </p:nvSpPr>
        <p:spPr>
          <a:xfrm>
            <a:off x="82943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Tree>
    <p:extLst>
      <p:ext uri="{BB962C8B-B14F-4D97-AF65-F5344CB8AC3E}">
        <p14:creationId xmlns:p14="http://schemas.microsoft.com/office/powerpoint/2010/main" val="2141584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Similarly</a:t>
            </a:r>
          </a:p>
        </p:txBody>
      </p:sp>
      <p:sp>
        <p:nvSpPr>
          <p:cNvPr id="5" name="TextBox 4"/>
          <p:cNvSpPr txBox="1"/>
          <p:nvPr/>
        </p:nvSpPr>
        <p:spPr>
          <a:xfrm>
            <a:off x="3981079" y="2813982"/>
            <a:ext cx="1371601" cy="510778"/>
          </a:xfrm>
          <a:prstGeom prst="roundRect">
            <a:avLst/>
          </a:prstGeom>
          <a:solidFill>
            <a:srgbClr val="FFFF00"/>
          </a:solidFill>
          <a:ln>
            <a:solidFill>
              <a:schemeClr val="bg1"/>
            </a:solidFill>
          </a:ln>
        </p:spPr>
        <p:txBody>
          <a:bodyPr wrap="square" rtlCol="0">
            <a:spAutoFit/>
          </a:bodyPr>
          <a:lstStyle/>
          <a:p>
            <a:pPr algn="ctr"/>
            <a:r>
              <a:rPr lang="en-US" dirty="0"/>
              <a:t>Bruxism</a:t>
            </a:r>
          </a:p>
        </p:txBody>
      </p:sp>
      <p:sp>
        <p:nvSpPr>
          <p:cNvPr id="6" name="TextBox 5"/>
          <p:cNvSpPr txBox="1"/>
          <p:nvPr/>
        </p:nvSpPr>
        <p:spPr>
          <a:xfrm>
            <a:off x="140970" y="3934361"/>
            <a:ext cx="2982897" cy="919401"/>
          </a:xfrm>
          <a:prstGeom prst="roundRect">
            <a:avLst/>
          </a:prstGeom>
          <a:solidFill>
            <a:srgbClr val="FFFF00"/>
          </a:solidFill>
          <a:ln>
            <a:solidFill>
              <a:schemeClr val="bg1"/>
            </a:solidFill>
          </a:ln>
        </p:spPr>
        <p:txBody>
          <a:bodyPr wrap="square" rtlCol="0">
            <a:spAutoFit/>
          </a:bodyPr>
          <a:lstStyle/>
          <a:p>
            <a:pPr algn="ctr"/>
            <a:r>
              <a:rPr lang="en-US" dirty="0"/>
              <a:t>Bruxism without </a:t>
            </a:r>
          </a:p>
          <a:p>
            <a:pPr algn="ctr"/>
            <a:r>
              <a:rPr lang="en-US" dirty="0"/>
              <a:t>clinical consequences</a:t>
            </a:r>
          </a:p>
        </p:txBody>
      </p:sp>
      <p:sp>
        <p:nvSpPr>
          <p:cNvPr id="7" name="Rounded Rectangle 6"/>
          <p:cNvSpPr/>
          <p:nvPr/>
        </p:nvSpPr>
        <p:spPr>
          <a:xfrm>
            <a:off x="3314290" y="3948348"/>
            <a:ext cx="2705178" cy="919401"/>
          </a:xfrm>
          <a:prstGeom prst="roundRect">
            <a:avLst/>
          </a:prstGeom>
          <a:solidFill>
            <a:srgbClr val="FFFF00"/>
          </a:solidFill>
          <a:ln>
            <a:solidFill>
              <a:schemeClr val="bg1"/>
            </a:solidFill>
          </a:ln>
        </p:spPr>
        <p:txBody>
          <a:bodyPr wrap="square">
            <a:spAutoFit/>
          </a:bodyPr>
          <a:lstStyle/>
          <a:p>
            <a:pPr algn="ctr"/>
            <a:r>
              <a:rPr lang="en-US" dirty="0"/>
              <a:t>Prevention</a:t>
            </a:r>
          </a:p>
          <a:p>
            <a:pPr algn="ctr"/>
            <a:r>
              <a:rPr lang="en-US" dirty="0"/>
              <a:t>demanding bruxism</a:t>
            </a:r>
          </a:p>
        </p:txBody>
      </p:sp>
      <p:cxnSp>
        <p:nvCxnSpPr>
          <p:cNvPr id="9" name="Straight Arrow Connector 8"/>
          <p:cNvCxnSpPr>
            <a:stCxn id="6" idx="0"/>
            <a:endCxn id="5" idx="2"/>
          </p:cNvCxnSpPr>
          <p:nvPr/>
        </p:nvCxnSpPr>
        <p:spPr>
          <a:xfrm flipV="1">
            <a:off x="1632419" y="3324760"/>
            <a:ext cx="3034461" cy="60960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0"/>
            <a:endCxn id="5" idx="2"/>
          </p:cNvCxnSpPr>
          <p:nvPr/>
        </p:nvCxnSpPr>
        <p:spPr>
          <a:xfrm flipV="1">
            <a:off x="4666879" y="3324760"/>
            <a:ext cx="1" cy="623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678680" y="2316718"/>
            <a:ext cx="0" cy="49726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81079" y="1805940"/>
            <a:ext cx="1371600" cy="510778"/>
          </a:xfrm>
          <a:prstGeom prst="roundRect">
            <a:avLst/>
          </a:prstGeom>
          <a:solidFill>
            <a:srgbClr val="FFFF00"/>
          </a:solidFill>
          <a:ln>
            <a:solidFill>
              <a:schemeClr val="bg1"/>
            </a:solidFill>
          </a:ln>
        </p:spPr>
        <p:txBody>
          <a:bodyPr wrap="square" rtlCol="0">
            <a:spAutoFit/>
          </a:bodyPr>
          <a:lstStyle/>
          <a:p>
            <a:pPr algn="ctr"/>
            <a:r>
              <a:rPr lang="en-US" dirty="0"/>
              <a:t>Behavior</a:t>
            </a:r>
          </a:p>
        </p:txBody>
      </p:sp>
      <p:sp>
        <p:nvSpPr>
          <p:cNvPr id="61" name="Slide Number Placeholder 60"/>
          <p:cNvSpPr>
            <a:spLocks noGrp="1"/>
          </p:cNvSpPr>
          <p:nvPr>
            <p:ph type="sldNum" sz="quarter" idx="4294967295"/>
          </p:nvPr>
        </p:nvSpPr>
        <p:spPr/>
        <p:txBody>
          <a:bodyPr/>
          <a:lstStyle/>
          <a:p>
            <a:fld id="{7C5DB68A-9D44-4073-920F-D08D647C06A7}" type="slidenum">
              <a:rPr lang="en-US" smtClean="0"/>
              <a:t>34</a:t>
            </a:fld>
            <a:endParaRPr lang="en-US" dirty="0"/>
          </a:p>
        </p:txBody>
      </p:sp>
      <p:sp>
        <p:nvSpPr>
          <p:cNvPr id="30" name="Rounded Rectangle 29"/>
          <p:cNvSpPr/>
          <p:nvPr/>
        </p:nvSpPr>
        <p:spPr>
          <a:xfrm>
            <a:off x="6206081" y="3934360"/>
            <a:ext cx="2743200" cy="919401"/>
          </a:xfrm>
          <a:prstGeom prst="roundRect">
            <a:avLst/>
          </a:prstGeom>
          <a:solidFill>
            <a:srgbClr val="FFFF00"/>
          </a:solidFill>
          <a:ln>
            <a:solidFill>
              <a:schemeClr val="bg1"/>
            </a:solidFill>
          </a:ln>
        </p:spPr>
        <p:txBody>
          <a:bodyPr wrap="square">
            <a:spAutoFit/>
          </a:bodyPr>
          <a:lstStyle/>
          <a:p>
            <a:pPr algn="ctr"/>
            <a:r>
              <a:rPr lang="en-US" dirty="0"/>
              <a:t>Treatment</a:t>
            </a:r>
          </a:p>
          <a:p>
            <a:pPr algn="ctr"/>
            <a:r>
              <a:rPr lang="en-US" dirty="0"/>
              <a:t>demanding bruxism</a:t>
            </a:r>
          </a:p>
        </p:txBody>
      </p:sp>
      <p:cxnSp>
        <p:nvCxnSpPr>
          <p:cNvPr id="33" name="Straight Arrow Connector 32"/>
          <p:cNvCxnSpPr>
            <a:stCxn id="30" idx="0"/>
            <a:endCxn id="5" idx="2"/>
          </p:cNvCxnSpPr>
          <p:nvPr/>
        </p:nvCxnSpPr>
        <p:spPr>
          <a:xfrm flipH="1" flipV="1">
            <a:off x="4666880" y="3324760"/>
            <a:ext cx="2910801" cy="60960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33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44" name="TextBox 43"/>
          <p:cNvSpPr txBox="1"/>
          <p:nvPr/>
        </p:nvSpPr>
        <p:spPr>
          <a:xfrm>
            <a:off x="9791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45" name="TextBox 44"/>
          <p:cNvSpPr txBox="1"/>
          <p:nvPr/>
        </p:nvSpPr>
        <p:spPr>
          <a:xfrm>
            <a:off x="16649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46" name="TextBox 45"/>
          <p:cNvSpPr txBox="1"/>
          <p:nvPr/>
        </p:nvSpPr>
        <p:spPr>
          <a:xfrm>
            <a:off x="23507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47" name="TextBox 46"/>
          <p:cNvSpPr txBox="1"/>
          <p:nvPr/>
        </p:nvSpPr>
        <p:spPr>
          <a:xfrm>
            <a:off x="33413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48" name="TextBox 47"/>
          <p:cNvSpPr txBox="1"/>
          <p:nvPr/>
        </p:nvSpPr>
        <p:spPr>
          <a:xfrm>
            <a:off x="40271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49" name="TextBox 48"/>
          <p:cNvSpPr txBox="1"/>
          <p:nvPr/>
        </p:nvSpPr>
        <p:spPr>
          <a:xfrm>
            <a:off x="47129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50" name="TextBox 49"/>
          <p:cNvSpPr txBox="1"/>
          <p:nvPr/>
        </p:nvSpPr>
        <p:spPr>
          <a:xfrm>
            <a:off x="53987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51" name="TextBox 50"/>
          <p:cNvSpPr txBox="1"/>
          <p:nvPr/>
        </p:nvSpPr>
        <p:spPr>
          <a:xfrm>
            <a:off x="62369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52" name="TextBox 51"/>
          <p:cNvSpPr txBox="1"/>
          <p:nvPr/>
        </p:nvSpPr>
        <p:spPr>
          <a:xfrm>
            <a:off x="69227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53" name="TextBox 52"/>
          <p:cNvSpPr txBox="1"/>
          <p:nvPr/>
        </p:nvSpPr>
        <p:spPr>
          <a:xfrm>
            <a:off x="76085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54" name="TextBox 53"/>
          <p:cNvSpPr txBox="1"/>
          <p:nvPr/>
        </p:nvSpPr>
        <p:spPr>
          <a:xfrm>
            <a:off x="8294370" y="5020149"/>
            <a:ext cx="609600" cy="510778"/>
          </a:xfrm>
          <a:prstGeom prst="roundRect">
            <a:avLst/>
          </a:prstGeom>
          <a:solidFill>
            <a:srgbClr val="FFFF00"/>
          </a:solidFill>
          <a:ln>
            <a:solidFill>
              <a:schemeClr val="bg1"/>
            </a:solidFill>
          </a:ln>
        </p:spPr>
        <p:txBody>
          <a:bodyPr wrap="square" rtlCol="0">
            <a:spAutoFit/>
          </a:bodyPr>
          <a:lstStyle/>
          <a:p>
            <a:pPr algn="ctr"/>
            <a:r>
              <a:rPr lang="en-US" dirty="0"/>
              <a:t>…</a:t>
            </a:r>
          </a:p>
        </p:txBody>
      </p:sp>
      <p:sp>
        <p:nvSpPr>
          <p:cNvPr id="56" name="Rectangle 55"/>
          <p:cNvSpPr/>
          <p:nvPr/>
        </p:nvSpPr>
        <p:spPr bwMode="auto">
          <a:xfrm>
            <a:off x="699135" y="5675707"/>
            <a:ext cx="1779270" cy="730986"/>
          </a:xfrm>
          <a:prstGeom prst="rect">
            <a:avLst/>
          </a:prstGeom>
          <a:solidFill>
            <a:srgbClr val="BBE0E3"/>
          </a:solid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t>John’s repetitive jaw muscle activities of last year</a:t>
            </a:r>
          </a:p>
        </p:txBody>
      </p:sp>
      <p:sp>
        <p:nvSpPr>
          <p:cNvPr id="57" name="Rectangle 56"/>
          <p:cNvSpPr/>
          <p:nvPr/>
        </p:nvSpPr>
        <p:spPr bwMode="auto">
          <a:xfrm>
            <a:off x="3777244" y="5668087"/>
            <a:ext cx="1779270" cy="730986"/>
          </a:xfrm>
          <a:prstGeom prst="rect">
            <a:avLst/>
          </a:prstGeom>
          <a:solidFill>
            <a:srgbClr val="BBE0E3"/>
          </a:solid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t>John’s repetitive jaw muscle activities of last month</a:t>
            </a:r>
          </a:p>
        </p:txBody>
      </p:sp>
      <p:sp>
        <p:nvSpPr>
          <p:cNvPr id="59" name="Rectangle 58"/>
          <p:cNvSpPr/>
          <p:nvPr/>
        </p:nvSpPr>
        <p:spPr bwMode="auto">
          <a:xfrm>
            <a:off x="6688046" y="5668087"/>
            <a:ext cx="1779270" cy="730986"/>
          </a:xfrm>
          <a:prstGeom prst="rect">
            <a:avLst/>
          </a:prstGeom>
          <a:solidFill>
            <a:srgbClr val="BBE0E3"/>
          </a:solid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t>John’s repetitive jaw muscle activities of last week</a:t>
            </a:r>
          </a:p>
        </p:txBody>
      </p:sp>
    </p:spTree>
    <p:extLst>
      <p:ext uri="{BB962C8B-B14F-4D97-AF65-F5344CB8AC3E}">
        <p14:creationId xmlns:p14="http://schemas.microsoft.com/office/powerpoint/2010/main" val="1813002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the particular/universal distinction (3)</a:t>
            </a:r>
          </a:p>
        </p:txBody>
      </p:sp>
      <p:sp>
        <p:nvSpPr>
          <p:cNvPr id="3" name="Content Placeholder 2"/>
          <p:cNvSpPr>
            <a:spLocks noGrp="1"/>
          </p:cNvSpPr>
          <p:nvPr>
            <p:ph idx="1"/>
          </p:nvPr>
        </p:nvSpPr>
        <p:spPr>
          <a:xfrm>
            <a:off x="228600" y="2209800"/>
            <a:ext cx="8686800" cy="4419600"/>
          </a:xfrm>
        </p:spPr>
        <p:txBody>
          <a:bodyPr/>
          <a:lstStyle/>
          <a:p>
            <a:pPr marL="457200" indent="-457200">
              <a:buFont typeface="+mj-lt"/>
              <a:buAutoNum type="arabicPeriod"/>
            </a:pPr>
            <a:r>
              <a:rPr lang="en-US" dirty="0">
                <a:solidFill>
                  <a:schemeClr val="accent2">
                    <a:lumMod val="60000"/>
                    <a:lumOff val="40000"/>
                  </a:schemeClr>
                </a:solidFill>
              </a:rPr>
              <a:t>Ignoring the distinction may lead to assertions in which</a:t>
            </a:r>
          </a:p>
          <a:p>
            <a:pPr marL="857250" lvl="1" indent="-457200">
              <a:buFont typeface="+mj-lt"/>
              <a:buAutoNum type="alphaLcParenR"/>
            </a:pPr>
            <a:r>
              <a:rPr lang="en-US" dirty="0">
                <a:solidFill>
                  <a:schemeClr val="accent2">
                    <a:lumMod val="60000"/>
                    <a:lumOff val="40000"/>
                  </a:schemeClr>
                </a:solidFill>
              </a:rPr>
              <a:t>Different interpretations are possible depending on which terms intend particulars and which universals, </a:t>
            </a:r>
          </a:p>
          <a:p>
            <a:pPr marL="857250" lvl="1" indent="-457200">
              <a:buFont typeface="+mj-lt"/>
              <a:buAutoNum type="alphaLcParenR"/>
            </a:pPr>
            <a:r>
              <a:rPr lang="en-US" dirty="0">
                <a:solidFill>
                  <a:schemeClr val="accent2">
                    <a:lumMod val="60000"/>
                    <a:lumOff val="40000"/>
                  </a:schemeClr>
                </a:solidFill>
              </a:rPr>
              <a:t>the authors run together forms of speech governed by different logical rules.</a:t>
            </a:r>
            <a:endParaRPr lang="en-US" dirty="0"/>
          </a:p>
          <a:p>
            <a:pPr marL="457200" indent="-457200">
              <a:buFont typeface="+mj-lt"/>
              <a:buAutoNum type="arabicPeriod"/>
            </a:pPr>
            <a:endParaRPr lang="en-US" dirty="0"/>
          </a:p>
          <a:p>
            <a:pPr marL="457200" indent="-457200">
              <a:buFont typeface="+mj-lt"/>
              <a:buAutoNum type="arabicPeriod"/>
            </a:pPr>
            <a:r>
              <a:rPr lang="en-US" dirty="0"/>
              <a:t>Representing data by using names of universals (types, classes, ‘concepts’, … in general) without identifying the particulars that are instances of these universals induces ambiguities.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1304170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Slide Number Placeholder 4"/>
          <p:cNvSpPr>
            <a:spLocks noGrp="1"/>
          </p:cNvSpPr>
          <p:nvPr>
            <p:ph type="sldNum" sz="quarter" idx="10"/>
          </p:nvPr>
        </p:nvSpPr>
        <p:spPr/>
        <p:txBody>
          <a:bodyPr/>
          <a:lstStyle/>
          <a:p>
            <a:fld id="{970F0956-5B8E-40B4-A8DD-F75AA1D26018}" type="slidenum">
              <a:rPr lang="en-US" smtClean="0"/>
              <a:pPr/>
              <a:t>36</a:t>
            </a:fld>
            <a:endParaRPr lang="en-US"/>
          </a:p>
        </p:txBody>
      </p:sp>
    </p:spTree>
    <p:extLst>
      <p:ext uri="{BB962C8B-B14F-4D97-AF65-F5344CB8AC3E}">
        <p14:creationId xmlns:p14="http://schemas.microsoft.com/office/powerpoint/2010/main" val="1921294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Slide Number Placeholder 4"/>
          <p:cNvSpPr>
            <a:spLocks noGrp="1"/>
          </p:cNvSpPr>
          <p:nvPr>
            <p:ph type="sldNum" sz="quarter" idx="10"/>
          </p:nvPr>
        </p:nvSpPr>
        <p:spPr/>
        <p:txBody>
          <a:bodyPr/>
          <a:lstStyle/>
          <a:p>
            <a:fld id="{970F0956-5B8E-40B4-A8DD-F75AA1D26018}" type="slidenum">
              <a:rPr lang="en-US" smtClean="0"/>
              <a:pPr/>
              <a:t>37</a:t>
            </a:fld>
            <a:endParaRPr lang="en-US"/>
          </a:p>
        </p:txBody>
      </p:sp>
    </p:spTree>
    <p:extLst>
      <p:ext uri="{BB962C8B-B14F-4D97-AF65-F5344CB8AC3E}">
        <p14:creationId xmlns:p14="http://schemas.microsoft.com/office/powerpoint/2010/main" val="1077942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 interpretation of ‘diagnoses’ in EHRs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 most (probably all) EHRs:</a:t>
            </a:r>
          </a:p>
          <a:p>
            <a:pPr lvl="2">
              <a:buFont typeface="Arial" panose="020B0604020202020204" pitchFamily="34" charset="0"/>
              <a:buChar char="•"/>
            </a:pPr>
            <a:r>
              <a:rPr lang="en-US" dirty="0"/>
              <a:t>There is </a:t>
            </a:r>
            <a:r>
              <a:rPr lang="en-US" b="1" i="1" u="sng" dirty="0">
                <a:solidFill>
                  <a:srgbClr val="FFFF00"/>
                </a:solidFill>
              </a:rPr>
              <a:t>some</a:t>
            </a:r>
            <a:r>
              <a:rPr lang="en-US" dirty="0"/>
              <a:t> disorder/disease/disease-course in the patient which on </a:t>
            </a:r>
            <a:r>
              <a:rPr lang="en-US" dirty="0">
                <a:solidFill>
                  <a:srgbClr val="FFFF00"/>
                </a:solidFill>
              </a:rPr>
              <a:t>this</a:t>
            </a:r>
            <a:r>
              <a:rPr lang="en-US" dirty="0"/>
              <a:t> date-time was diagnosed by </a:t>
            </a:r>
            <a:r>
              <a:rPr lang="en-US" dirty="0">
                <a:solidFill>
                  <a:srgbClr val="FFFF00"/>
                </a:solidFill>
              </a:rPr>
              <a:t>this</a:t>
            </a:r>
            <a:r>
              <a:rPr lang="en-US" dirty="0"/>
              <a:t> clinician as being of a sort described by </a:t>
            </a:r>
            <a:r>
              <a:rPr lang="en-US" dirty="0">
                <a:solidFill>
                  <a:srgbClr val="FFFF00"/>
                </a:solidFill>
              </a:rPr>
              <a:t>this</a:t>
            </a:r>
            <a:r>
              <a:rPr lang="en-US" dirty="0"/>
              <a:t> ICD/SNOMED code.</a:t>
            </a:r>
          </a:p>
          <a:p>
            <a:pPr>
              <a:buFont typeface="Arial" panose="020B0604020202020204" pitchFamily="34" charset="0"/>
              <a:buChar char="•"/>
            </a:pPr>
            <a:r>
              <a:rPr lang="en-US" dirty="0"/>
              <a:t>In some (probably most), but rarely used by clinicians:</a:t>
            </a:r>
          </a:p>
          <a:p>
            <a:pPr lvl="2">
              <a:buFont typeface="Arial" panose="020B0604020202020204" pitchFamily="34" charset="0"/>
              <a:buChar char="•"/>
            </a:pPr>
            <a:r>
              <a:rPr lang="en-US" dirty="0">
                <a:solidFill>
                  <a:srgbClr val="FFFF00"/>
                </a:solidFill>
              </a:rPr>
              <a:t>This</a:t>
            </a:r>
            <a:r>
              <a:rPr lang="en-US" dirty="0"/>
              <a:t> date-time that ‘some d/d/dc’ is assumed to have started.</a:t>
            </a:r>
          </a:p>
          <a:p>
            <a:pPr>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38</a:t>
            </a:fld>
            <a:endParaRPr lang="en-US"/>
          </a:p>
        </p:txBody>
      </p:sp>
    </p:spTree>
    <p:extLst>
      <p:ext uri="{BB962C8B-B14F-4D97-AF65-F5344CB8AC3E}">
        <p14:creationId xmlns:p14="http://schemas.microsoft.com/office/powerpoint/2010/main" val="478790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r>
              <a:rPr lang="en-US" dirty="0"/>
              <a:t>The consequence: several ambiguities!</a:t>
            </a:r>
          </a:p>
        </p:txBody>
      </p:sp>
      <p:grpSp>
        <p:nvGrpSpPr>
          <p:cNvPr id="36867" name="Group 3"/>
          <p:cNvGrpSpPr>
            <a:grpSpLocks/>
          </p:cNvGrpSpPr>
          <p:nvPr/>
        </p:nvGrpSpPr>
        <p:grpSpPr bwMode="auto">
          <a:xfrm>
            <a:off x="914400" y="1903413"/>
            <a:ext cx="7848600" cy="4816475"/>
            <a:chOff x="576" y="1104"/>
            <a:chExt cx="4944" cy="3034"/>
          </a:xfrm>
        </p:grpSpPr>
        <p:grpSp>
          <p:nvGrpSpPr>
            <p:cNvPr id="36868" name="Group 4"/>
            <p:cNvGrpSpPr>
              <a:grpSpLocks/>
            </p:cNvGrpSpPr>
            <p:nvPr/>
          </p:nvGrpSpPr>
          <p:grpSpPr bwMode="auto">
            <a:xfrm>
              <a:off x="576" y="1296"/>
              <a:ext cx="4944" cy="154"/>
              <a:chOff x="576" y="1440"/>
              <a:chExt cx="4944" cy="154"/>
            </a:xfrm>
          </p:grpSpPr>
          <p:sp>
            <p:nvSpPr>
              <p:cNvPr id="36940" name="Text Box 5"/>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41" name="Text Box 6"/>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6942" name="Text Box 7"/>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6943" name="Text Box 8"/>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6869" name="Group 9"/>
            <p:cNvGrpSpPr>
              <a:grpSpLocks/>
            </p:cNvGrpSpPr>
            <p:nvPr/>
          </p:nvGrpSpPr>
          <p:grpSpPr bwMode="auto">
            <a:xfrm>
              <a:off x="576" y="1488"/>
              <a:ext cx="4944" cy="154"/>
              <a:chOff x="576" y="1440"/>
              <a:chExt cx="4944" cy="154"/>
            </a:xfrm>
          </p:grpSpPr>
          <p:sp>
            <p:nvSpPr>
              <p:cNvPr id="36936" name="Text Box 10"/>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37" name="Text Box 11"/>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6938" name="Text Box 12"/>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81134009</a:t>
                </a:r>
              </a:p>
            </p:txBody>
          </p:sp>
          <p:sp>
            <p:nvSpPr>
              <p:cNvPr id="36939" name="Text Box 13"/>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Fracture, closed, spiral</a:t>
                </a:r>
                <a:endParaRPr lang="nl-NL" sz="1400" b="0">
                  <a:solidFill>
                    <a:schemeClr val="tx1"/>
                  </a:solidFill>
                  <a:cs typeface="Times New Roman" pitchFamily="18" charset="0"/>
                </a:endParaRPr>
              </a:p>
            </p:txBody>
          </p:sp>
        </p:grpSp>
        <p:grpSp>
          <p:nvGrpSpPr>
            <p:cNvPr id="36870" name="Group 14"/>
            <p:cNvGrpSpPr>
              <a:grpSpLocks/>
            </p:cNvGrpSpPr>
            <p:nvPr/>
          </p:nvGrpSpPr>
          <p:grpSpPr bwMode="auto">
            <a:xfrm>
              <a:off x="576" y="1680"/>
              <a:ext cx="4944" cy="154"/>
              <a:chOff x="576" y="1440"/>
              <a:chExt cx="4944" cy="154"/>
            </a:xfrm>
          </p:grpSpPr>
          <p:sp>
            <p:nvSpPr>
              <p:cNvPr id="36932" name="Text Box 15"/>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33" name="Text Box 16"/>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6934" name="Text Box 17"/>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6935" name="Text Box 18"/>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6871" name="Group 19"/>
            <p:cNvGrpSpPr>
              <a:grpSpLocks/>
            </p:cNvGrpSpPr>
            <p:nvPr/>
          </p:nvGrpSpPr>
          <p:grpSpPr bwMode="auto">
            <a:xfrm>
              <a:off x="576" y="1872"/>
              <a:ext cx="4944" cy="154"/>
              <a:chOff x="576" y="1440"/>
              <a:chExt cx="4944" cy="154"/>
            </a:xfrm>
          </p:grpSpPr>
          <p:sp>
            <p:nvSpPr>
              <p:cNvPr id="36928" name="Text Box 20"/>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29" name="Text Box 21"/>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6930" name="Text Box 22"/>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6931" name="Text Box 23"/>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sp>
          <p:nvSpPr>
            <p:cNvPr id="36872" name="Text Box 24"/>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73" name="Text Box 25"/>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74" name="Text Box 26"/>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6875" name="Text Box 27"/>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76" name="Text Box 28"/>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dirty="0">
                  <a:solidFill>
                    <a:schemeClr val="tx1"/>
                  </a:solidFill>
                  <a:cs typeface="Times New Roman" pitchFamily="18" charset="0"/>
                </a:rPr>
                <a:t>0939</a:t>
              </a:r>
              <a:endParaRPr lang="nl-NL" sz="1400" b="0" dirty="0">
                <a:solidFill>
                  <a:schemeClr val="tx1"/>
                </a:solidFill>
                <a:cs typeface="Times New Roman" pitchFamily="18" charset="0"/>
              </a:endParaRPr>
            </a:p>
          </p:txBody>
        </p:sp>
        <p:sp>
          <p:nvSpPr>
            <p:cNvPr id="36877" name="Text Box 29"/>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24/12/1991</a:t>
              </a:r>
              <a:endParaRPr lang="nl-NL" sz="1400" b="0">
                <a:solidFill>
                  <a:schemeClr val="tx1"/>
                </a:solidFill>
                <a:cs typeface="Times New Roman" pitchFamily="18" charset="0"/>
              </a:endParaRPr>
            </a:p>
          </p:txBody>
        </p:sp>
        <p:sp>
          <p:nvSpPr>
            <p:cNvPr id="36878" name="Text Box 30"/>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255174002</a:t>
              </a:r>
            </a:p>
          </p:txBody>
        </p:sp>
        <p:sp>
          <p:nvSpPr>
            <p:cNvPr id="36879" name="Text Box 31"/>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benign polyp of biliary tract</a:t>
              </a:r>
            </a:p>
          </p:txBody>
        </p:sp>
        <p:sp>
          <p:nvSpPr>
            <p:cNvPr id="36880" name="Text Box 32"/>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6881" name="Text Box 33"/>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82" name="Text Box 34"/>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a:p>
              <a:pPr algn="l"/>
              <a:endParaRPr lang="nl-NL" sz="1400" b="0">
                <a:solidFill>
                  <a:schemeClr val="tx1"/>
                </a:solidFill>
                <a:cs typeface="Times New Roman" pitchFamily="18" charset="0"/>
              </a:endParaRPr>
            </a:p>
          </p:txBody>
        </p:sp>
        <p:sp>
          <p:nvSpPr>
            <p:cNvPr id="36883" name="Text Box 35"/>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a:p>
              <a:pPr algn="l"/>
              <a:endParaRPr lang="nl-NL" sz="1400" b="0">
                <a:solidFill>
                  <a:schemeClr val="tx1"/>
                </a:solidFill>
                <a:cs typeface="Times New Roman" pitchFamily="18" charset="0"/>
              </a:endParaRPr>
            </a:p>
          </p:txBody>
        </p:sp>
        <p:grpSp>
          <p:nvGrpSpPr>
            <p:cNvPr id="36884" name="Group 36"/>
            <p:cNvGrpSpPr>
              <a:grpSpLocks/>
            </p:cNvGrpSpPr>
            <p:nvPr/>
          </p:nvGrpSpPr>
          <p:grpSpPr bwMode="auto">
            <a:xfrm>
              <a:off x="576" y="2640"/>
              <a:ext cx="4944" cy="154"/>
              <a:chOff x="576" y="1440"/>
              <a:chExt cx="4944" cy="154"/>
            </a:xfrm>
          </p:grpSpPr>
          <p:sp>
            <p:nvSpPr>
              <p:cNvPr id="36924" name="Text Box 37"/>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6925" name="Text Box 38"/>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p:txBody>
          </p:sp>
          <p:sp>
            <p:nvSpPr>
              <p:cNvPr id="36926" name="Text Box 39"/>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6927" name="Text Box 40"/>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6885" name="Group 41"/>
            <p:cNvGrpSpPr>
              <a:grpSpLocks/>
            </p:cNvGrpSpPr>
            <p:nvPr/>
          </p:nvGrpSpPr>
          <p:grpSpPr bwMode="auto">
            <a:xfrm>
              <a:off x="576" y="2832"/>
              <a:ext cx="4944" cy="154"/>
              <a:chOff x="576" y="1440"/>
              <a:chExt cx="4944" cy="154"/>
            </a:xfrm>
          </p:grpSpPr>
          <p:sp>
            <p:nvSpPr>
              <p:cNvPr id="36920" name="Text Box 42"/>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47804</a:t>
                </a:r>
                <a:endParaRPr lang="nl-NL" sz="1400" b="0">
                  <a:solidFill>
                    <a:schemeClr val="tx1"/>
                  </a:solidFill>
                  <a:cs typeface="Times New Roman" pitchFamily="18" charset="0"/>
                </a:endParaRPr>
              </a:p>
            </p:txBody>
          </p:sp>
          <p:sp>
            <p:nvSpPr>
              <p:cNvPr id="36921" name="Text Box 43"/>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03/04/1993</a:t>
                </a:r>
                <a:endParaRPr lang="nl-NL" sz="1400" b="0">
                  <a:solidFill>
                    <a:schemeClr val="tx1"/>
                  </a:solidFill>
                  <a:cs typeface="Times New Roman" pitchFamily="18" charset="0"/>
                </a:endParaRPr>
              </a:p>
            </p:txBody>
          </p:sp>
          <p:sp>
            <p:nvSpPr>
              <p:cNvPr id="36922" name="Text Box 44"/>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58298795</a:t>
                </a:r>
                <a:endParaRPr lang="nl-NL" sz="1400" b="0">
                  <a:solidFill>
                    <a:schemeClr val="tx1"/>
                  </a:solidFill>
                  <a:cs typeface="Times New Roman" pitchFamily="18" charset="0"/>
                </a:endParaRPr>
              </a:p>
            </p:txBody>
          </p:sp>
          <p:sp>
            <p:nvSpPr>
              <p:cNvPr id="36923" name="Text Box 45"/>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Other lesion on other specified region</a:t>
                </a:r>
                <a:endParaRPr lang="nl-NL" sz="1400" b="0">
                  <a:solidFill>
                    <a:schemeClr val="tx1"/>
                  </a:solidFill>
                  <a:cs typeface="Times New Roman" pitchFamily="18" charset="0"/>
                </a:endParaRPr>
              </a:p>
            </p:txBody>
          </p:sp>
        </p:grpSp>
        <p:grpSp>
          <p:nvGrpSpPr>
            <p:cNvPr id="36886" name="Group 46"/>
            <p:cNvGrpSpPr>
              <a:grpSpLocks/>
            </p:cNvGrpSpPr>
            <p:nvPr/>
          </p:nvGrpSpPr>
          <p:grpSpPr bwMode="auto">
            <a:xfrm>
              <a:off x="576" y="3024"/>
              <a:ext cx="4944" cy="154"/>
              <a:chOff x="576" y="1440"/>
              <a:chExt cx="4944" cy="154"/>
            </a:xfrm>
          </p:grpSpPr>
          <p:sp>
            <p:nvSpPr>
              <p:cNvPr id="36916" name="Text Box 47"/>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17" name="Text Box 48"/>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17/05/1993</a:t>
                </a:r>
                <a:endParaRPr lang="nl-NL" sz="1400" b="0">
                  <a:solidFill>
                    <a:schemeClr val="tx1"/>
                  </a:solidFill>
                  <a:cs typeface="Times New Roman" pitchFamily="18" charset="0"/>
                </a:endParaRPr>
              </a:p>
            </p:txBody>
          </p:sp>
          <p:sp>
            <p:nvSpPr>
              <p:cNvPr id="36918" name="Text Box 49"/>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6919" name="Text Box 50"/>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6887" name="Group 51"/>
            <p:cNvGrpSpPr>
              <a:grpSpLocks/>
            </p:cNvGrpSpPr>
            <p:nvPr/>
          </p:nvGrpSpPr>
          <p:grpSpPr bwMode="auto">
            <a:xfrm>
              <a:off x="576" y="3216"/>
              <a:ext cx="4944" cy="154"/>
              <a:chOff x="576" y="1440"/>
              <a:chExt cx="4944" cy="154"/>
            </a:xfrm>
          </p:grpSpPr>
          <p:sp>
            <p:nvSpPr>
              <p:cNvPr id="36912" name="Text Box 52"/>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6913" name="Text Box 53"/>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6914" name="Text Box 54"/>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2909872</a:t>
                </a:r>
                <a:endParaRPr lang="nl-NL" sz="1400" b="0">
                  <a:solidFill>
                    <a:schemeClr val="tx1"/>
                  </a:solidFill>
                  <a:cs typeface="Times New Roman" pitchFamily="18" charset="0"/>
                </a:endParaRPr>
              </a:p>
            </p:txBody>
          </p:sp>
          <p:sp>
            <p:nvSpPr>
              <p:cNvPr id="36915" name="Text Box 55"/>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Closed fracture of radial head</a:t>
                </a:r>
                <a:endParaRPr lang="nl-NL" sz="1400" b="0">
                  <a:solidFill>
                    <a:schemeClr val="tx1"/>
                  </a:solidFill>
                  <a:cs typeface="Times New Roman" pitchFamily="18" charset="0"/>
                </a:endParaRPr>
              </a:p>
            </p:txBody>
          </p:sp>
        </p:grpSp>
        <p:grpSp>
          <p:nvGrpSpPr>
            <p:cNvPr id="36888" name="Group 56"/>
            <p:cNvGrpSpPr>
              <a:grpSpLocks/>
            </p:cNvGrpSpPr>
            <p:nvPr/>
          </p:nvGrpSpPr>
          <p:grpSpPr bwMode="auto">
            <a:xfrm>
              <a:off x="576" y="3408"/>
              <a:ext cx="4944" cy="154"/>
              <a:chOff x="576" y="1440"/>
              <a:chExt cx="4944" cy="154"/>
            </a:xfrm>
          </p:grpSpPr>
          <p:sp>
            <p:nvSpPr>
              <p:cNvPr id="36908" name="Text Box 57"/>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6909" name="Text Box 58"/>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6910" name="Text Box 59"/>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6911" name="Text Box 60"/>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6889" name="Group 61"/>
            <p:cNvGrpSpPr>
              <a:grpSpLocks/>
            </p:cNvGrpSpPr>
            <p:nvPr/>
          </p:nvGrpSpPr>
          <p:grpSpPr bwMode="auto">
            <a:xfrm>
              <a:off x="576" y="3600"/>
              <a:ext cx="4944" cy="154"/>
              <a:chOff x="576" y="1440"/>
              <a:chExt cx="4944" cy="154"/>
            </a:xfrm>
          </p:grpSpPr>
          <p:sp>
            <p:nvSpPr>
              <p:cNvPr id="36904" name="Text Box 62"/>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05" name="Text Box 63"/>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6906" name="Text Box 64"/>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6907" name="Text Box 65"/>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6890" name="Group 66"/>
            <p:cNvGrpSpPr>
              <a:grpSpLocks/>
            </p:cNvGrpSpPr>
            <p:nvPr/>
          </p:nvGrpSpPr>
          <p:grpSpPr bwMode="auto">
            <a:xfrm>
              <a:off x="576" y="3792"/>
              <a:ext cx="4944" cy="154"/>
              <a:chOff x="576" y="1440"/>
              <a:chExt cx="4944" cy="154"/>
            </a:xfrm>
          </p:grpSpPr>
          <p:sp>
            <p:nvSpPr>
              <p:cNvPr id="36900" name="Text Box 67"/>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01" name="Text Box 68"/>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6902" name="Text Box 69"/>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6903" name="Text Box 70"/>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6891" name="Group 71"/>
            <p:cNvGrpSpPr>
              <a:grpSpLocks/>
            </p:cNvGrpSpPr>
            <p:nvPr/>
          </p:nvGrpSpPr>
          <p:grpSpPr bwMode="auto">
            <a:xfrm>
              <a:off x="576" y="1104"/>
              <a:ext cx="4944" cy="193"/>
              <a:chOff x="576" y="1248"/>
              <a:chExt cx="4944" cy="193"/>
            </a:xfrm>
          </p:grpSpPr>
          <p:sp>
            <p:nvSpPr>
              <p:cNvPr id="36896" name="Text Box 72"/>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p>
                <a:r>
                  <a:rPr lang="nl-BE" sz="1800" dirty="0">
                    <a:solidFill>
                      <a:schemeClr val="bg1"/>
                    </a:solidFill>
                    <a:cs typeface="Times New Roman" pitchFamily="18" charset="0"/>
                  </a:rPr>
                  <a:t>PtID</a:t>
                </a:r>
                <a:endParaRPr lang="nl-NL" sz="1800" dirty="0">
                  <a:solidFill>
                    <a:schemeClr val="bg1"/>
                  </a:solidFill>
                  <a:cs typeface="Times New Roman" pitchFamily="18" charset="0"/>
                </a:endParaRPr>
              </a:p>
            </p:txBody>
          </p:sp>
          <p:sp>
            <p:nvSpPr>
              <p:cNvPr id="36897" name="Text Box 73"/>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Date</a:t>
                </a:r>
                <a:endParaRPr lang="nl-NL" sz="1800">
                  <a:solidFill>
                    <a:schemeClr val="bg1"/>
                  </a:solidFill>
                  <a:cs typeface="Times New Roman" pitchFamily="18" charset="0"/>
                </a:endParaRPr>
              </a:p>
            </p:txBody>
          </p:sp>
          <p:sp>
            <p:nvSpPr>
              <p:cNvPr id="36898" name="Text Box 74"/>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ObsCode</a:t>
                </a:r>
                <a:endParaRPr lang="nl-NL" sz="1800">
                  <a:solidFill>
                    <a:schemeClr val="bg1"/>
                  </a:solidFill>
                  <a:cs typeface="Times New Roman" pitchFamily="18" charset="0"/>
                </a:endParaRPr>
              </a:p>
            </p:txBody>
          </p:sp>
          <p:sp>
            <p:nvSpPr>
              <p:cNvPr id="36899" name="Text Box 75"/>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Narrative</a:t>
                </a:r>
                <a:endParaRPr lang="nl-NL" sz="1800">
                  <a:solidFill>
                    <a:schemeClr val="bg1"/>
                  </a:solidFill>
                  <a:cs typeface="Times New Roman" pitchFamily="18" charset="0"/>
                </a:endParaRPr>
              </a:p>
            </p:txBody>
          </p:sp>
        </p:grpSp>
        <p:sp>
          <p:nvSpPr>
            <p:cNvPr id="36892" name="Text Box 76"/>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6893" name="Text Box 77"/>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20/12/1998</a:t>
              </a:r>
              <a:endParaRPr lang="nl-NL" sz="1400" b="0">
                <a:solidFill>
                  <a:schemeClr val="tx1"/>
                </a:solidFill>
                <a:cs typeface="Times New Roman" pitchFamily="18" charset="0"/>
              </a:endParaRPr>
            </a:p>
          </p:txBody>
        </p:sp>
        <p:sp>
          <p:nvSpPr>
            <p:cNvPr id="36894" name="Text Box 78"/>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255087006</a:t>
              </a:r>
            </a:p>
          </p:txBody>
        </p:sp>
        <p:sp>
          <p:nvSpPr>
            <p:cNvPr id="36895" name="Text Box 79"/>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malignant polyp of biliary tract</a:t>
              </a:r>
            </a:p>
          </p:txBody>
        </p:sp>
      </p:grpSp>
      <p:sp>
        <p:nvSpPr>
          <p:cNvPr id="3" name="Slide Number Placeholder 2"/>
          <p:cNvSpPr>
            <a:spLocks noGrp="1"/>
          </p:cNvSpPr>
          <p:nvPr>
            <p:ph type="sldNum" sz="quarter" idx="10"/>
          </p:nvPr>
        </p:nvSpPr>
        <p:spPr/>
        <p:txBody>
          <a:bodyPr/>
          <a:lstStyle/>
          <a:p>
            <a:fld id="{970F0956-5B8E-40B4-A8DD-F75AA1D26018}" type="slidenum">
              <a:rPr lang="en-US" smtClean="0"/>
              <a:pPr/>
              <a:t>39</a:t>
            </a:fld>
            <a:endParaRPr lang="en-US"/>
          </a:p>
        </p:txBody>
      </p:sp>
    </p:spTree>
    <p:extLst>
      <p:ext uri="{BB962C8B-B14F-4D97-AF65-F5344CB8AC3E}">
        <p14:creationId xmlns:p14="http://schemas.microsoft.com/office/powerpoint/2010/main" val="266961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500" dirty="0"/>
              <a:t>Ontological Realism:</a:t>
            </a:r>
            <a:br>
              <a:rPr lang="en-US" altLang="en-US" sz="3500" dirty="0"/>
            </a:br>
            <a:r>
              <a:rPr lang="en-US" altLang="en-US" sz="3500" dirty="0">
                <a:solidFill>
                  <a:srgbClr val="92D050"/>
                </a:solidFill>
              </a:rPr>
              <a:t>Basic Formal Ontology</a:t>
            </a:r>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portions of reality</a:t>
            </a:r>
          </a:p>
        </p:txBody>
      </p:sp>
      <p:sp>
        <p:nvSpPr>
          <p:cNvPr id="19461" name="TextBox 5"/>
          <p:cNvSpPr txBox="1">
            <a:spLocks noChangeArrowheads="1"/>
          </p:cNvSpPr>
          <p:nvPr/>
        </p:nvSpPr>
        <p:spPr bwMode="auto">
          <a:xfrm>
            <a:off x="3301047" y="37338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698059" y="3744277"/>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92D050"/>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6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formal </a:t>
            </a:r>
          </a:p>
          <a:p>
            <a:pPr eaLnBrk="1" hangingPunct="1"/>
            <a:r>
              <a:rPr lang="en-US" altLang="en-US" dirty="0">
                <a:solidFill>
                  <a:schemeClr val="bg1"/>
                </a:solidFill>
              </a:rPr>
              <a:t>relations</a:t>
            </a:r>
          </a:p>
        </p:txBody>
      </p:sp>
      <p:sp>
        <p:nvSpPr>
          <p:cNvPr id="19465" name="TextBox 9"/>
          <p:cNvSpPr txBox="1">
            <a:spLocks noChangeArrowheads="1"/>
          </p:cNvSpPr>
          <p:nvPr/>
        </p:nvSpPr>
        <p:spPr bwMode="auto">
          <a:xfrm>
            <a:off x="3352800" y="4261766"/>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92D050"/>
                </a:solidFill>
              </a:rPr>
              <a:t>continuants</a:t>
            </a:r>
          </a:p>
        </p:txBody>
      </p:sp>
      <p:sp>
        <p:nvSpPr>
          <p:cNvPr id="19466" name="TextBox 10"/>
          <p:cNvSpPr txBox="1">
            <a:spLocks noChangeArrowheads="1"/>
          </p:cNvSpPr>
          <p:nvPr/>
        </p:nvSpPr>
        <p:spPr bwMode="auto">
          <a:xfrm>
            <a:off x="5583237" y="4262437"/>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rgbClr val="92D050"/>
                </a:solidFill>
              </a:rPr>
              <a:t>occurrents</a:t>
            </a:r>
            <a:endParaRPr lang="en-US" altLang="en-US" dirty="0">
              <a:solidFill>
                <a:srgbClr val="92D050"/>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1137566"/>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1137566"/>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4234591"/>
            <a:ext cx="2230435" cy="2090142"/>
          </a:xfrm>
          <a:prstGeom prst="rect">
            <a:avLst/>
          </a:prstGeom>
          <a:noFill/>
          <a:ln w="28575" algn="ctr">
            <a:solidFill>
              <a:srgbClr val="92D05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4235378"/>
            <a:ext cx="2798763" cy="2089222"/>
          </a:xfrm>
          <a:prstGeom prst="rect">
            <a:avLst/>
          </a:prstGeom>
          <a:noFill/>
          <a:ln w="28575" algn="ctr">
            <a:solidFill>
              <a:srgbClr val="92D05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657599"/>
            <a:ext cx="2458088" cy="2819400"/>
          </a:xfrm>
          <a:prstGeom prst="rect">
            <a:avLst/>
          </a:prstGeom>
          <a:noFill/>
          <a:ln w="28575" algn="ctr">
            <a:solidFill>
              <a:srgbClr val="92D05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4" name="Rectangle 18"/>
          <p:cNvSpPr>
            <a:spLocks noChangeArrowheads="1"/>
          </p:cNvSpPr>
          <p:nvPr/>
        </p:nvSpPr>
        <p:spPr bwMode="auto">
          <a:xfrm>
            <a:off x="3124200" y="3657600"/>
            <a:ext cx="5410200" cy="2819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310515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participation</a:t>
            </a:r>
          </a:p>
        </p:txBody>
      </p:sp>
      <p:sp>
        <p:nvSpPr>
          <p:cNvPr id="19476" name="TextBox 20"/>
          <p:cNvSpPr txBox="1">
            <a:spLocks noChangeArrowheads="1"/>
          </p:cNvSpPr>
          <p:nvPr/>
        </p:nvSpPr>
        <p:spPr bwMode="auto">
          <a:xfrm>
            <a:off x="5653088" y="310515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548098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pSp>
        <p:nvGrpSpPr>
          <p:cNvPr id="2" name="Group 28"/>
          <p:cNvGrpSpPr>
            <a:grpSpLocks/>
          </p:cNvGrpSpPr>
          <p:nvPr/>
        </p:nvGrpSpPr>
        <p:grpSpPr bwMode="auto">
          <a:xfrm>
            <a:off x="533400" y="2693987"/>
            <a:ext cx="2438400" cy="689649"/>
            <a:chOff x="533400" y="2694560"/>
            <a:chExt cx="2438400" cy="461665"/>
          </a:xfrm>
        </p:grpSpPr>
        <p:sp>
          <p:nvSpPr>
            <p:cNvPr id="19484"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5"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grpSp>
        <p:nvGrpSpPr>
          <p:cNvPr id="3" name="Group 29"/>
          <p:cNvGrpSpPr>
            <a:grpSpLocks/>
          </p:cNvGrpSpPr>
          <p:nvPr/>
        </p:nvGrpSpPr>
        <p:grpSpPr bwMode="auto">
          <a:xfrm>
            <a:off x="4966970" y="3757108"/>
            <a:ext cx="3415029" cy="460375"/>
            <a:chOff x="5029200" y="3385623"/>
            <a:chExt cx="3505200" cy="461665"/>
          </a:xfrm>
        </p:grpSpPr>
        <p:sp>
          <p:nvSpPr>
            <p:cNvPr id="19482" name="Rectangle 25"/>
            <p:cNvSpPr>
              <a:spLocks noChangeArrowheads="1"/>
            </p:cNvSpPr>
            <p:nvPr/>
          </p:nvSpPr>
          <p:spPr bwMode="auto">
            <a:xfrm>
              <a:off x="5029200" y="3429000"/>
              <a:ext cx="35052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3" name="TextBox 27"/>
            <p:cNvSpPr txBox="1">
              <a:spLocks noChangeArrowheads="1"/>
            </p:cNvSpPr>
            <p:nvPr/>
          </p:nvSpPr>
          <p:spPr bwMode="auto">
            <a:xfrm>
              <a:off x="5032734" y="338562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spTree>
    <p:extLst>
      <p:ext uri="{BB962C8B-B14F-4D97-AF65-F5344CB8AC3E}">
        <p14:creationId xmlns:p14="http://schemas.microsoft.com/office/powerpoint/2010/main" val="1342699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Focus of Referent Tracking (1)</a:t>
            </a:r>
          </a:p>
        </p:txBody>
      </p:sp>
      <p:sp>
        <p:nvSpPr>
          <p:cNvPr id="7" name="Content Placeholder 6"/>
          <p:cNvSpPr>
            <a:spLocks noGrp="1"/>
          </p:cNvSpPr>
          <p:nvPr>
            <p:ph idx="1"/>
          </p:nvPr>
        </p:nvSpPr>
        <p:spPr>
          <a:xfrm>
            <a:off x="228600" y="1600200"/>
            <a:ext cx="8686800" cy="4953000"/>
          </a:xfrm>
        </p:spPr>
        <p:txBody>
          <a:bodyPr/>
          <a:lstStyle/>
          <a:p>
            <a:pPr marL="514350" indent="-514350">
              <a:buFont typeface="+mj-lt"/>
              <a:buAutoNum type="arabicPeriod"/>
            </a:pPr>
            <a:r>
              <a:rPr lang="en-US" sz="2800" dirty="0"/>
              <a:t>Identification of </a:t>
            </a:r>
            <a:r>
              <a:rPr lang="en-US" sz="2800" b="1" i="1" u="sng" dirty="0"/>
              <a:t>particulars</a:t>
            </a:r>
            <a:r>
              <a:rPr lang="en-US" sz="2800" dirty="0"/>
              <a:t> ‘of interest’;</a:t>
            </a:r>
          </a:p>
          <a:p>
            <a:pPr>
              <a:buFont typeface="Arial" panose="020B0604020202020204" pitchFamily="34" charset="0"/>
              <a:buChar char="•"/>
            </a:pPr>
            <a:endParaRPr lang="en-US" sz="2800"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40</a:t>
            </a:fld>
            <a:endParaRPr lang="en-US"/>
          </a:p>
        </p:txBody>
      </p:sp>
    </p:spTree>
    <p:extLst>
      <p:ext uri="{BB962C8B-B14F-4D97-AF65-F5344CB8AC3E}">
        <p14:creationId xmlns:p14="http://schemas.microsoft.com/office/powerpoint/2010/main" val="1053355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Focus of Referent Tracking (1)</a:t>
            </a:r>
          </a:p>
        </p:txBody>
      </p:sp>
      <p:sp>
        <p:nvSpPr>
          <p:cNvPr id="7" name="Content Placeholder 6"/>
          <p:cNvSpPr>
            <a:spLocks noGrp="1"/>
          </p:cNvSpPr>
          <p:nvPr>
            <p:ph idx="1"/>
          </p:nvPr>
        </p:nvSpPr>
        <p:spPr>
          <a:xfrm>
            <a:off x="228600" y="1600200"/>
            <a:ext cx="8686800" cy="4953000"/>
          </a:xfrm>
        </p:spPr>
        <p:txBody>
          <a:bodyPr/>
          <a:lstStyle/>
          <a:p>
            <a:pPr marL="514350" indent="-514350">
              <a:buFont typeface="+mj-lt"/>
              <a:buAutoNum type="arabicPeriod"/>
            </a:pPr>
            <a:r>
              <a:rPr lang="en-US" sz="2800" dirty="0"/>
              <a:t>Identification of </a:t>
            </a:r>
            <a:r>
              <a:rPr lang="en-US" sz="2800" b="1" i="1" u="sng" dirty="0"/>
              <a:t>particulars</a:t>
            </a:r>
            <a:r>
              <a:rPr lang="en-US" sz="2800" dirty="0"/>
              <a:t> ‘of interest’;</a:t>
            </a:r>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a:p>
            <a:pPr marL="0" indent="0"/>
            <a:r>
              <a:rPr lang="en-US" sz="2800" dirty="0"/>
              <a:t>EHRs do this for patients, clinicians, encounters, diagnoses, but … </a:t>
            </a:r>
            <a:r>
              <a:rPr lang="en-US" sz="2800" dirty="0">
                <a:solidFill>
                  <a:srgbClr val="FFFF00"/>
                </a:solidFill>
              </a:rPr>
              <a:t>NOT for disorders, diseases, or disease courses</a:t>
            </a:r>
            <a:r>
              <a:rPr lang="en-US" sz="2800" dirty="0"/>
              <a:t>!</a:t>
            </a:r>
          </a:p>
          <a:p>
            <a:pPr>
              <a:buFont typeface="Arial" panose="020B0604020202020204" pitchFamily="34" charset="0"/>
              <a:buChar char="•"/>
            </a:pPr>
            <a:endParaRPr lang="en-US" sz="2800"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41</a:t>
            </a:fld>
            <a:endParaRPr lang="en-US"/>
          </a:p>
        </p:txBody>
      </p:sp>
    </p:spTree>
    <p:extLst>
      <p:ext uri="{BB962C8B-B14F-4D97-AF65-F5344CB8AC3E}">
        <p14:creationId xmlns:p14="http://schemas.microsoft.com/office/powerpoint/2010/main" val="454275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 interpretation of ‘diagnoses’ in EHRs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 most (probably all) EHRs:</a:t>
            </a:r>
          </a:p>
          <a:p>
            <a:pPr lvl="2">
              <a:buFont typeface="Arial" panose="020B0604020202020204" pitchFamily="34" charset="0"/>
              <a:buChar char="•"/>
            </a:pPr>
            <a:r>
              <a:rPr lang="en-US" dirty="0"/>
              <a:t>There is </a:t>
            </a:r>
            <a:r>
              <a:rPr lang="en-US" b="1" i="1" u="sng" dirty="0">
                <a:solidFill>
                  <a:srgbClr val="FFFF00"/>
                </a:solidFill>
              </a:rPr>
              <a:t>some</a:t>
            </a:r>
            <a:r>
              <a:rPr lang="en-US" dirty="0"/>
              <a:t> disorder/disease/disease-course in the patient which on this date-time was diagnosed by this clinician as being of a sort described by this ICD/SNOMED code.</a:t>
            </a:r>
          </a:p>
          <a:p>
            <a:pPr>
              <a:buFont typeface="Arial" panose="020B0604020202020204" pitchFamily="34" charset="0"/>
              <a:buChar char="•"/>
            </a:pPr>
            <a:r>
              <a:rPr lang="en-US" dirty="0"/>
              <a:t>In some (probably most), but rarely used by clinicians:</a:t>
            </a:r>
          </a:p>
          <a:p>
            <a:pPr lvl="2">
              <a:buFont typeface="Arial" panose="020B0604020202020204" pitchFamily="34" charset="0"/>
              <a:buChar char="•"/>
            </a:pPr>
            <a:r>
              <a:rPr lang="en-US" dirty="0"/>
              <a:t>Date-time that ‘some d/d/dc’ is assumed to have started.</a:t>
            </a:r>
          </a:p>
          <a:p>
            <a:pPr lvl="2">
              <a:buFont typeface="Arial" panose="020B0604020202020204" pitchFamily="34" charset="0"/>
              <a:buChar char="•"/>
            </a:pPr>
            <a:endParaRPr lang="en-US" dirty="0"/>
          </a:p>
          <a:p>
            <a:pPr lvl="2">
              <a:buFont typeface="Arial" panose="020B0604020202020204" pitchFamily="34" charset="0"/>
              <a:buChar char="•"/>
            </a:pPr>
            <a:endParaRPr lang="en-US" dirty="0"/>
          </a:p>
          <a:p>
            <a:pPr>
              <a:buFont typeface="Arial" panose="020B0604020202020204" pitchFamily="34" charset="0"/>
              <a:buChar char="•"/>
            </a:pPr>
            <a:r>
              <a:rPr lang="en-US" sz="3600" dirty="0"/>
              <a:t>In RT-systems:</a:t>
            </a:r>
          </a:p>
          <a:p>
            <a:pPr lvl="2">
              <a:buFont typeface="Arial" panose="020B0604020202020204" pitchFamily="34" charset="0"/>
              <a:buChar char="•"/>
            </a:pPr>
            <a:r>
              <a:rPr lang="en-US" sz="2800" dirty="0"/>
              <a:t>There is </a:t>
            </a:r>
            <a:r>
              <a:rPr lang="en-US" sz="2800" b="1" i="1" u="sng" dirty="0">
                <a:solidFill>
                  <a:srgbClr val="FFFF00"/>
                </a:solidFill>
              </a:rPr>
              <a:t>this</a:t>
            </a:r>
            <a:r>
              <a:rPr lang="en-US" sz="2800" b="1" dirty="0"/>
              <a:t> d/d/dc</a:t>
            </a:r>
            <a:r>
              <a:rPr lang="en-US" sz="2800" dirty="0">
                <a:solidFill>
                  <a:srgbClr val="FFFF00"/>
                </a:solidFill>
              </a:rPr>
              <a:t> </a:t>
            </a:r>
            <a:r>
              <a:rPr lang="en-US" sz="2800" dirty="0"/>
              <a:t>in the patient which …</a:t>
            </a:r>
          </a:p>
          <a:p>
            <a:pPr>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42</a:t>
            </a:fld>
            <a:endParaRPr lang="en-US"/>
          </a:p>
        </p:txBody>
      </p:sp>
    </p:spTree>
    <p:extLst>
      <p:ext uri="{BB962C8B-B14F-4D97-AF65-F5344CB8AC3E}">
        <p14:creationId xmlns:p14="http://schemas.microsoft.com/office/powerpoint/2010/main" val="1142495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p:txBody>
          <a:bodyPr/>
          <a:lstStyle/>
          <a:p>
            <a:r>
              <a:rPr lang="en-US" sz="3200" dirty="0"/>
              <a:t>Universals versus particulars: a sad example</a:t>
            </a:r>
            <a:endParaRPr lang="en-US" altLang="en-US" sz="3200" dirty="0"/>
          </a:p>
        </p:txBody>
      </p:sp>
      <p:sp>
        <p:nvSpPr>
          <p:cNvPr id="38" name="Slide Number Placeholder 37"/>
          <p:cNvSpPr>
            <a:spLocks noGrp="1"/>
          </p:cNvSpPr>
          <p:nvPr>
            <p:ph type="sldNum" sz="quarter" idx="10"/>
          </p:nvPr>
        </p:nvSpPr>
        <p:spPr/>
        <p:txBody>
          <a:bodyPr/>
          <a:lstStyle/>
          <a:p>
            <a:fld id="{970F0956-5B8E-40B4-A8DD-F75AA1D26018}" type="slidenum">
              <a:rPr lang="en-US" smtClean="0"/>
              <a:pPr/>
              <a:t>43</a:t>
            </a:fld>
            <a:endParaRPr lang="en-US"/>
          </a:p>
        </p:txBody>
      </p:sp>
      <p:sp>
        <p:nvSpPr>
          <p:cNvPr id="4" name="TextBox 3"/>
          <p:cNvSpPr txBox="1"/>
          <p:nvPr/>
        </p:nvSpPr>
        <p:spPr>
          <a:xfrm>
            <a:off x="1291294" y="6198853"/>
            <a:ext cx="6561412" cy="461665"/>
          </a:xfrm>
          <a:prstGeom prst="rect">
            <a:avLst/>
          </a:prstGeom>
          <a:noFill/>
        </p:spPr>
        <p:txBody>
          <a:bodyPr wrap="none" rtlCol="0">
            <a:spAutoFit/>
          </a:bodyPr>
          <a:lstStyle/>
          <a:p>
            <a:r>
              <a:rPr lang="en-US" dirty="0">
                <a:solidFill>
                  <a:schemeClr val="bg1"/>
                </a:solidFill>
              </a:rPr>
              <a:t>Linguistic denotations (names) are too cumbersome</a:t>
            </a:r>
          </a:p>
        </p:txBody>
      </p:sp>
      <p:sp>
        <p:nvSpPr>
          <p:cNvPr id="5" name="Right Arrow 4"/>
          <p:cNvSpPr/>
          <p:nvPr/>
        </p:nvSpPr>
        <p:spPr bwMode="auto">
          <a:xfrm rot="14989710">
            <a:off x="1544886" y="5421949"/>
            <a:ext cx="838200" cy="46719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2" name="Right Arrow 41"/>
          <p:cNvSpPr/>
          <p:nvPr/>
        </p:nvSpPr>
        <p:spPr bwMode="auto">
          <a:xfrm rot="16200000">
            <a:off x="3843330" y="5611638"/>
            <a:ext cx="838200" cy="46719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3" name="Right Arrow 42"/>
          <p:cNvSpPr/>
          <p:nvPr/>
        </p:nvSpPr>
        <p:spPr bwMode="auto">
          <a:xfrm rot="16200000">
            <a:off x="6443896" y="5611638"/>
            <a:ext cx="838200" cy="46719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0" name="Picture 9">
            <a:extLst>
              <a:ext uri="{FF2B5EF4-FFF2-40B4-BE49-F238E27FC236}">
                <a16:creationId xmlns:a16="http://schemas.microsoft.com/office/drawing/2014/main" id="{79451A5D-23AD-48E2-9C2A-B799BDF934CB}"/>
              </a:ext>
            </a:extLst>
          </p:cNvPr>
          <p:cNvPicPr>
            <a:picLocks noChangeAspect="1"/>
          </p:cNvPicPr>
          <p:nvPr/>
        </p:nvPicPr>
        <p:blipFill>
          <a:blip r:embed="rId3"/>
          <a:stretch>
            <a:fillRect/>
          </a:stretch>
        </p:blipFill>
        <p:spPr>
          <a:xfrm>
            <a:off x="819150" y="1524001"/>
            <a:ext cx="7174232" cy="4038599"/>
          </a:xfrm>
          <a:prstGeom prst="rect">
            <a:avLst/>
          </a:prstGeom>
        </p:spPr>
      </p:pic>
    </p:spTree>
    <p:extLst>
      <p:ext uri="{BB962C8B-B14F-4D97-AF65-F5344CB8AC3E}">
        <p14:creationId xmlns:p14="http://schemas.microsoft.com/office/powerpoint/2010/main" val="324749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24B3A2-B553-4634-B97D-36BBA9F903E7}"/>
              </a:ext>
            </a:extLst>
          </p:cNvPr>
          <p:cNvPicPr>
            <a:picLocks noChangeAspect="1"/>
          </p:cNvPicPr>
          <p:nvPr/>
        </p:nvPicPr>
        <p:blipFill>
          <a:blip r:embed="rId3"/>
          <a:stretch>
            <a:fillRect/>
          </a:stretch>
        </p:blipFill>
        <p:spPr>
          <a:xfrm>
            <a:off x="819150" y="1524001"/>
            <a:ext cx="7174232" cy="4038599"/>
          </a:xfrm>
          <a:prstGeom prst="rect">
            <a:avLst/>
          </a:prstGeom>
        </p:spPr>
      </p:pic>
      <p:sp>
        <p:nvSpPr>
          <p:cNvPr id="75779" name="AutoShape 2"/>
          <p:cNvSpPr>
            <a:spLocks noGrp="1" noChangeArrowheads="1"/>
          </p:cNvSpPr>
          <p:nvPr>
            <p:ph type="title"/>
          </p:nvPr>
        </p:nvSpPr>
        <p:spPr/>
        <p:txBody>
          <a:bodyPr/>
          <a:lstStyle/>
          <a:p>
            <a:r>
              <a:rPr lang="en-US" sz="3200" dirty="0"/>
              <a:t>Solution: use IUIs to denote particulars</a:t>
            </a:r>
            <a:endParaRPr lang="en-US" altLang="en-US" sz="3200" dirty="0"/>
          </a:p>
        </p:txBody>
      </p:sp>
      <p:sp>
        <p:nvSpPr>
          <p:cNvPr id="38" name="Slide Number Placeholder 37"/>
          <p:cNvSpPr>
            <a:spLocks noGrp="1"/>
          </p:cNvSpPr>
          <p:nvPr>
            <p:ph type="sldNum" sz="quarter" idx="10"/>
          </p:nvPr>
        </p:nvSpPr>
        <p:spPr/>
        <p:txBody>
          <a:bodyPr/>
          <a:lstStyle/>
          <a:p>
            <a:fld id="{970F0956-5B8E-40B4-A8DD-F75AA1D26018}" type="slidenum">
              <a:rPr lang="en-US" smtClean="0"/>
              <a:pPr/>
              <a:t>44</a:t>
            </a:fld>
            <a:endParaRPr lang="en-US"/>
          </a:p>
        </p:txBody>
      </p:sp>
      <p:sp>
        <p:nvSpPr>
          <p:cNvPr id="4" name="TextBox 3"/>
          <p:cNvSpPr txBox="1"/>
          <p:nvPr/>
        </p:nvSpPr>
        <p:spPr>
          <a:xfrm>
            <a:off x="2806132" y="6329346"/>
            <a:ext cx="3531736" cy="461665"/>
          </a:xfrm>
          <a:prstGeom prst="rect">
            <a:avLst/>
          </a:prstGeom>
          <a:noFill/>
        </p:spPr>
        <p:txBody>
          <a:bodyPr wrap="none" rtlCol="0">
            <a:spAutoFit/>
          </a:bodyPr>
          <a:lstStyle/>
          <a:p>
            <a:r>
              <a:rPr lang="en-US" dirty="0">
                <a:solidFill>
                  <a:schemeClr val="bg1"/>
                </a:solidFill>
              </a:rPr>
              <a:t>Instance Unique Identifiers</a:t>
            </a:r>
          </a:p>
        </p:txBody>
      </p:sp>
      <p:sp>
        <p:nvSpPr>
          <p:cNvPr id="5" name="Right Arrow 4"/>
          <p:cNvSpPr/>
          <p:nvPr/>
        </p:nvSpPr>
        <p:spPr bwMode="auto">
          <a:xfrm rot="13475844">
            <a:off x="1556982" y="5644379"/>
            <a:ext cx="1267641" cy="46719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2" name="Right Arrow 41"/>
          <p:cNvSpPr/>
          <p:nvPr/>
        </p:nvSpPr>
        <p:spPr bwMode="auto">
          <a:xfrm rot="16200000">
            <a:off x="3843330" y="5611638"/>
            <a:ext cx="838200" cy="46719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3" name="Right Arrow 42"/>
          <p:cNvSpPr/>
          <p:nvPr/>
        </p:nvSpPr>
        <p:spPr bwMode="auto">
          <a:xfrm rot="18237220">
            <a:off x="5988150" y="5695451"/>
            <a:ext cx="1231353" cy="46719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Rectangle 1"/>
          <p:cNvSpPr/>
          <p:nvPr/>
        </p:nvSpPr>
        <p:spPr bwMode="auto">
          <a:xfrm>
            <a:off x="990600" y="4572000"/>
            <a:ext cx="1524000" cy="5334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itchFamily="122" charset="0"/>
              </a:rPr>
              <a:t>#1</a:t>
            </a:r>
          </a:p>
        </p:txBody>
      </p:sp>
      <p:sp>
        <p:nvSpPr>
          <p:cNvPr id="10" name="Rectangle 9"/>
          <p:cNvSpPr/>
          <p:nvPr/>
        </p:nvSpPr>
        <p:spPr bwMode="auto">
          <a:xfrm>
            <a:off x="3500430" y="4371271"/>
            <a:ext cx="1376370" cy="98984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Times" pitchFamily="122"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itchFamily="122" charset="0"/>
              </a:rPr>
              <a:t>#2</a:t>
            </a:r>
          </a:p>
        </p:txBody>
      </p:sp>
      <p:sp>
        <p:nvSpPr>
          <p:cNvPr id="11" name="Rectangle 10"/>
          <p:cNvSpPr/>
          <p:nvPr/>
        </p:nvSpPr>
        <p:spPr bwMode="auto">
          <a:xfrm>
            <a:off x="6062382" y="4343775"/>
            <a:ext cx="1710018" cy="98984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Times" pitchFamily="122"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itchFamily="122" charset="0"/>
              </a:rPr>
              <a:t>#3</a:t>
            </a:r>
          </a:p>
        </p:txBody>
      </p:sp>
    </p:spTree>
    <p:extLst>
      <p:ext uri="{BB962C8B-B14F-4D97-AF65-F5344CB8AC3E}">
        <p14:creationId xmlns:p14="http://schemas.microsoft.com/office/powerpoint/2010/main" val="1355979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nl-BE" altLang="en-US" dirty="0" err="1"/>
              <a:t>Key</a:t>
            </a:r>
            <a:r>
              <a:rPr lang="nl-BE" altLang="en-US" dirty="0"/>
              <a:t> RT </a:t>
            </a:r>
            <a:r>
              <a:rPr lang="nl-BE" altLang="en-US" dirty="0" err="1"/>
              <a:t>mechanism</a:t>
            </a:r>
            <a:r>
              <a:rPr lang="nl-BE" altLang="en-US" dirty="0"/>
              <a:t>: IUI </a:t>
            </a:r>
            <a:r>
              <a:rPr lang="nl-BE" altLang="en-US" i="1" dirty="0" err="1"/>
              <a:t>assignment</a:t>
            </a:r>
            <a:endParaRPr lang="nl-NL" altLang="en-US" i="1" dirty="0"/>
          </a:p>
        </p:txBody>
      </p:sp>
      <p:sp>
        <p:nvSpPr>
          <p:cNvPr id="25603" name="Rectangle 3"/>
          <p:cNvSpPr>
            <a:spLocks noGrp="1" noChangeArrowheads="1"/>
          </p:cNvSpPr>
          <p:nvPr>
            <p:ph idx="1"/>
          </p:nvPr>
        </p:nvSpPr>
        <p:spPr/>
        <p:txBody>
          <a:bodyPr/>
          <a:lstStyle/>
          <a:p>
            <a:pPr eaLnBrk="1" hangingPunct="1"/>
            <a:r>
              <a:rPr lang="nl-BE" altLang="en-US" dirty="0"/>
              <a:t>= </a:t>
            </a:r>
            <a:r>
              <a:rPr lang="nl-BE" altLang="en-US" dirty="0" err="1"/>
              <a:t>an</a:t>
            </a:r>
            <a:r>
              <a:rPr lang="nl-BE" altLang="en-US" dirty="0"/>
              <a:t> </a:t>
            </a:r>
            <a:r>
              <a:rPr lang="nl-BE" altLang="en-US" b="1" u="sng" dirty="0"/>
              <a:t>a</a:t>
            </a:r>
            <a:r>
              <a:rPr lang="nl-NL" altLang="en-US" b="1" u="sng" dirty="0" err="1"/>
              <a:t>ct</a:t>
            </a:r>
            <a:r>
              <a:rPr lang="nl-NL" altLang="en-US" dirty="0"/>
              <a:t> </a:t>
            </a:r>
            <a:r>
              <a:rPr lang="nl-NL" altLang="en-US" dirty="0" err="1"/>
              <a:t>carried</a:t>
            </a:r>
            <a:r>
              <a:rPr lang="nl-NL" altLang="en-US" dirty="0"/>
              <a:t> out </a:t>
            </a:r>
            <a:r>
              <a:rPr lang="nl-NL" altLang="en-US" dirty="0" err="1"/>
              <a:t>by</a:t>
            </a:r>
            <a:r>
              <a:rPr lang="nl-NL" altLang="en-US" dirty="0"/>
              <a:t> </a:t>
            </a:r>
            <a:r>
              <a:rPr lang="nl-NL" altLang="en-US" dirty="0" err="1"/>
              <a:t>the</a:t>
            </a:r>
            <a:r>
              <a:rPr lang="nl-NL" altLang="en-US" dirty="0"/>
              <a:t> first </a:t>
            </a:r>
            <a:r>
              <a:rPr lang="nl-BE" altLang="en-US" dirty="0"/>
              <a:t>‘</a:t>
            </a:r>
            <a:r>
              <a:rPr lang="nl-NL" altLang="en-US" dirty="0" err="1"/>
              <a:t>cognitive</a:t>
            </a:r>
            <a:r>
              <a:rPr lang="nl-NL" altLang="en-US" dirty="0"/>
              <a:t> agent</a:t>
            </a:r>
            <a:r>
              <a:rPr lang="nl-BE" altLang="en-US" dirty="0"/>
              <a:t>’</a:t>
            </a:r>
            <a:r>
              <a:rPr lang="nl-NL" altLang="en-US" dirty="0"/>
              <a:t> feel</a:t>
            </a:r>
            <a:r>
              <a:rPr lang="nl-BE" altLang="en-US" dirty="0" err="1"/>
              <a:t>ing</a:t>
            </a:r>
            <a:r>
              <a:rPr lang="nl-NL" altLang="en-US" dirty="0"/>
              <a:t> </a:t>
            </a:r>
            <a:r>
              <a:rPr lang="nl-NL" altLang="en-US" dirty="0" err="1"/>
              <a:t>the</a:t>
            </a:r>
            <a:r>
              <a:rPr lang="nl-NL" altLang="en-US" dirty="0"/>
              <a:t> </a:t>
            </a:r>
            <a:r>
              <a:rPr lang="nl-NL" altLang="en-US" dirty="0" err="1"/>
              <a:t>need</a:t>
            </a:r>
            <a:r>
              <a:rPr lang="nl-NL" altLang="en-US" dirty="0"/>
              <a:t> </a:t>
            </a:r>
            <a:r>
              <a:rPr lang="nl-NL" altLang="en-US" dirty="0" err="1"/>
              <a:t>to</a:t>
            </a:r>
            <a:r>
              <a:rPr lang="nl-NL" altLang="en-US" dirty="0"/>
              <a:t> </a:t>
            </a:r>
            <a:r>
              <a:rPr lang="nl-NL" altLang="en-US" dirty="0" err="1"/>
              <a:t>acknowledge</a:t>
            </a:r>
            <a:r>
              <a:rPr lang="nl-NL" altLang="en-US" dirty="0"/>
              <a:t> </a:t>
            </a:r>
            <a:r>
              <a:rPr lang="nl-NL" altLang="en-US" dirty="0" err="1"/>
              <a:t>the</a:t>
            </a:r>
            <a:r>
              <a:rPr lang="nl-NL" altLang="en-US" dirty="0"/>
              <a:t> </a:t>
            </a:r>
            <a:r>
              <a:rPr lang="nl-NL" altLang="en-US" dirty="0" err="1"/>
              <a:t>existence</a:t>
            </a:r>
            <a:r>
              <a:rPr lang="nl-NL" altLang="en-US" dirty="0"/>
              <a:t> of a </a:t>
            </a:r>
            <a:r>
              <a:rPr lang="nl-NL" altLang="en-US" dirty="0" err="1"/>
              <a:t>particular</a:t>
            </a:r>
            <a:r>
              <a:rPr lang="nl-NL" altLang="en-US" dirty="0"/>
              <a:t> </a:t>
            </a:r>
            <a:r>
              <a:rPr lang="nl-NL" altLang="en-US" dirty="0" err="1"/>
              <a:t>it</a:t>
            </a:r>
            <a:r>
              <a:rPr lang="nl-NL" altLang="en-US" dirty="0"/>
              <a:t> has </a:t>
            </a:r>
            <a:r>
              <a:rPr lang="nl-BE" altLang="en-US" dirty="0"/>
              <a:t>information </a:t>
            </a:r>
            <a:r>
              <a:rPr lang="nl-BE" altLang="en-US" dirty="0" err="1"/>
              <a:t>about</a:t>
            </a:r>
            <a:r>
              <a:rPr lang="nl-BE" altLang="en-US" dirty="0"/>
              <a:t> </a:t>
            </a:r>
            <a:r>
              <a:rPr lang="nl-NL" altLang="en-US" dirty="0" err="1"/>
              <a:t>by</a:t>
            </a:r>
            <a:r>
              <a:rPr lang="nl-NL" altLang="en-US" dirty="0"/>
              <a:t> </a:t>
            </a:r>
            <a:r>
              <a:rPr lang="nl-BE" altLang="en-US" dirty="0" err="1"/>
              <a:t>labelling</a:t>
            </a:r>
            <a:r>
              <a:rPr lang="nl-NL" altLang="en-US" dirty="0"/>
              <a:t> </a:t>
            </a:r>
            <a:r>
              <a:rPr lang="nl-BE" altLang="en-US" dirty="0" err="1"/>
              <a:t>it</a:t>
            </a:r>
            <a:r>
              <a:rPr lang="nl-BE" altLang="en-US" dirty="0"/>
              <a:t> </a:t>
            </a:r>
            <a:r>
              <a:rPr lang="nl-BE" altLang="en-US" dirty="0" err="1"/>
              <a:t>with</a:t>
            </a:r>
            <a:r>
              <a:rPr lang="nl-BE" altLang="en-US" dirty="0"/>
              <a:t> a </a:t>
            </a:r>
            <a:r>
              <a:rPr lang="nl-BE" altLang="en-US" dirty="0" err="1"/>
              <a:t>universally</a:t>
            </a:r>
            <a:r>
              <a:rPr lang="nl-BE" altLang="en-US" dirty="0"/>
              <a:t> </a:t>
            </a:r>
            <a:r>
              <a:rPr lang="nl-BE" altLang="en-US" dirty="0" err="1"/>
              <a:t>unique</a:t>
            </a:r>
            <a:r>
              <a:rPr lang="nl-BE" altLang="en-US" dirty="0"/>
              <a:t> </a:t>
            </a:r>
            <a:r>
              <a:rPr lang="nl-BE" altLang="en-US" dirty="0" err="1"/>
              <a:t>singular</a:t>
            </a:r>
            <a:r>
              <a:rPr lang="nl-BE" altLang="en-US" dirty="0"/>
              <a:t> </a:t>
            </a:r>
            <a:r>
              <a:rPr lang="nl-BE" altLang="en-US" dirty="0" err="1"/>
              <a:t>identifier</a:t>
            </a:r>
            <a:r>
              <a:rPr lang="nl-NL" altLang="en-US" dirty="0"/>
              <a:t>. </a:t>
            </a:r>
          </a:p>
          <a:p>
            <a:pPr eaLnBrk="1" hangingPunct="1"/>
            <a:r>
              <a:rPr lang="nl-NL" altLang="en-US" dirty="0"/>
              <a:t>		IUI = Instance Unique Identifier</a:t>
            </a:r>
          </a:p>
          <a:p>
            <a:pPr eaLnBrk="1" hangingPunct="1"/>
            <a:endParaRPr lang="nl-BE" altLang="en-US" dirty="0"/>
          </a:p>
          <a:p>
            <a:pPr eaLnBrk="1" hangingPunct="1"/>
            <a:r>
              <a:rPr lang="nl-BE" altLang="en-US" dirty="0"/>
              <a:t>‘</a:t>
            </a:r>
            <a:r>
              <a:rPr lang="nl-BE" altLang="en-US" dirty="0" err="1"/>
              <a:t>cognitive</a:t>
            </a:r>
            <a:r>
              <a:rPr lang="nl-BE" altLang="en-US" dirty="0"/>
              <a:t> agent’:</a:t>
            </a:r>
          </a:p>
          <a:p>
            <a:pPr lvl="1" eaLnBrk="1" hangingPunct="1"/>
            <a:r>
              <a:rPr lang="nl-BE" altLang="en-US" dirty="0"/>
              <a:t>A person;</a:t>
            </a:r>
          </a:p>
          <a:p>
            <a:pPr lvl="1" eaLnBrk="1" hangingPunct="1"/>
            <a:r>
              <a:rPr lang="nl-BE" altLang="en-US" dirty="0"/>
              <a:t>An </a:t>
            </a:r>
            <a:r>
              <a:rPr lang="nl-BE" altLang="en-US" dirty="0" err="1"/>
              <a:t>organization</a:t>
            </a:r>
            <a:r>
              <a:rPr lang="nl-BE" altLang="en-US" dirty="0"/>
              <a:t>;</a:t>
            </a:r>
          </a:p>
          <a:p>
            <a:pPr lvl="1" eaLnBrk="1" hangingPunct="1"/>
            <a:r>
              <a:rPr lang="nl-BE" altLang="en-US" dirty="0"/>
              <a:t>A device or software agent, e.g.</a:t>
            </a:r>
          </a:p>
          <a:p>
            <a:pPr lvl="2" eaLnBrk="1" hangingPunct="1"/>
            <a:r>
              <a:rPr lang="nl-BE" altLang="en-US" dirty="0"/>
              <a:t>Bank </a:t>
            </a:r>
            <a:r>
              <a:rPr lang="nl-BE" altLang="en-US" dirty="0" err="1"/>
              <a:t>note</a:t>
            </a:r>
            <a:r>
              <a:rPr lang="nl-BE" altLang="en-US" dirty="0"/>
              <a:t> printer,</a:t>
            </a:r>
          </a:p>
          <a:p>
            <a:pPr lvl="2" eaLnBrk="1" hangingPunct="1"/>
            <a:r>
              <a:rPr lang="nl-BE" altLang="en-US" dirty="0"/>
              <a:t>Image analysis software.</a:t>
            </a:r>
            <a:endParaRPr lang="nl-NL" alt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45</a:t>
            </a:fld>
            <a:endParaRPr lang="en-US"/>
          </a:p>
        </p:txBody>
      </p:sp>
    </p:spTree>
    <p:extLst>
      <p:ext uri="{BB962C8B-B14F-4D97-AF65-F5344CB8AC3E}">
        <p14:creationId xmlns:p14="http://schemas.microsoft.com/office/powerpoint/2010/main" val="223395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nl-BE" altLang="en-US" dirty="0"/>
              <a:t>Criteria </a:t>
            </a:r>
            <a:r>
              <a:rPr lang="nl-BE" altLang="en-US" dirty="0" err="1"/>
              <a:t>for</a:t>
            </a:r>
            <a:r>
              <a:rPr lang="nl-BE" altLang="en-US" dirty="0"/>
              <a:t> IUI </a:t>
            </a:r>
            <a:r>
              <a:rPr lang="nl-BE" altLang="en-US" dirty="0" err="1"/>
              <a:t>assignment</a:t>
            </a:r>
            <a:endParaRPr lang="nl-NL" altLang="en-US" dirty="0"/>
          </a:p>
        </p:txBody>
      </p:sp>
      <p:sp>
        <p:nvSpPr>
          <p:cNvPr id="26627" name="Rectangle 3"/>
          <p:cNvSpPr>
            <a:spLocks noGrp="1" noChangeArrowheads="1"/>
          </p:cNvSpPr>
          <p:nvPr>
            <p:ph idx="1"/>
          </p:nvPr>
        </p:nvSpPr>
        <p:spPr/>
        <p:txBody>
          <a:bodyPr/>
          <a:lstStyle/>
          <a:p>
            <a:pPr marL="284163" indent="-284163" eaLnBrk="1" hangingPunct="1">
              <a:buFont typeface="Arial" panose="020B0604020202020204" pitchFamily="34" charset="0"/>
              <a:buChar char="•"/>
            </a:pPr>
            <a:r>
              <a:rPr lang="nl-BE" altLang="en-US" b="1" dirty="0"/>
              <a:t>The </a:t>
            </a:r>
            <a:r>
              <a:rPr lang="nl-BE" altLang="en-US" b="1" dirty="0" err="1"/>
              <a:t>particular’s</a:t>
            </a:r>
            <a:r>
              <a:rPr lang="nl-BE" altLang="en-US" b="1" dirty="0"/>
              <a:t> </a:t>
            </a:r>
            <a:r>
              <a:rPr lang="nl-BE" altLang="en-US" b="1" dirty="0" err="1"/>
              <a:t>existence</a:t>
            </a:r>
            <a:r>
              <a:rPr lang="nl-BE" altLang="en-US" b="1" dirty="0"/>
              <a:t> must </a:t>
            </a:r>
            <a:r>
              <a:rPr lang="nl-BE" altLang="en-US" b="1" dirty="0" err="1"/>
              <a:t>be</a:t>
            </a:r>
            <a:r>
              <a:rPr lang="nl-BE" altLang="en-US" b="1" dirty="0"/>
              <a:t> </a:t>
            </a:r>
            <a:r>
              <a:rPr lang="nl-BE" altLang="en-US" b="1" dirty="0" err="1"/>
              <a:t>determined</a:t>
            </a:r>
            <a:r>
              <a:rPr lang="nl-BE" altLang="en-US" dirty="0"/>
              <a:t>:</a:t>
            </a:r>
          </a:p>
          <a:p>
            <a:pPr lvl="1"/>
            <a:r>
              <a:rPr lang="nl-BE" altLang="en-US" sz="2400" dirty="0" err="1"/>
              <a:t>However</a:t>
            </a:r>
            <a:r>
              <a:rPr lang="nl-BE" altLang="en-US" sz="2400" dirty="0"/>
              <a:t>: </a:t>
            </a:r>
          </a:p>
          <a:p>
            <a:pPr lvl="2"/>
            <a:r>
              <a:rPr lang="nl-BE" altLang="en-US" sz="2000" dirty="0"/>
              <a:t>no need to know </a:t>
            </a:r>
            <a:r>
              <a:rPr lang="nl-BE" altLang="en-US" sz="2000" b="1" i="1" u="sng" dirty="0"/>
              <a:t>what sort of entity</a:t>
            </a:r>
            <a:r>
              <a:rPr lang="nl-BE" altLang="en-US" sz="2000" dirty="0"/>
              <a:t> the particular exactly is, i.e. which universal it instantiates;</a:t>
            </a:r>
          </a:p>
          <a:p>
            <a:pPr lvl="2"/>
            <a:r>
              <a:rPr lang="nl-BE" altLang="en-US" sz="2000" dirty="0"/>
              <a:t>No need to be able to point to it precisely:</a:t>
            </a:r>
          </a:p>
          <a:p>
            <a:pPr lvl="3"/>
            <a:r>
              <a:rPr lang="nl-BE" altLang="en-US" sz="1800" dirty="0"/>
              <a:t>A member of a </a:t>
            </a:r>
            <a:r>
              <a:rPr lang="nl-BE" altLang="en-US" sz="1800" dirty="0" err="1"/>
              <a:t>specific</a:t>
            </a:r>
            <a:r>
              <a:rPr lang="nl-BE" altLang="en-US" sz="1800" dirty="0"/>
              <a:t> </a:t>
            </a:r>
            <a:r>
              <a:rPr lang="nl-BE" altLang="en-US" sz="1800" dirty="0" err="1"/>
              <a:t>organization</a:t>
            </a:r>
            <a:endParaRPr lang="nl-BE" altLang="en-US" sz="1800" dirty="0"/>
          </a:p>
          <a:p>
            <a:pPr lvl="3"/>
            <a:r>
              <a:rPr lang="nl-BE" altLang="en-US" sz="1800" dirty="0"/>
              <a:t>But: </a:t>
            </a:r>
            <a:r>
              <a:rPr lang="nl-BE" altLang="en-US" sz="1800" dirty="0" err="1"/>
              <a:t>this</a:t>
            </a:r>
            <a:r>
              <a:rPr lang="nl-BE" altLang="en-US" sz="1800" dirty="0"/>
              <a:t> is </a:t>
            </a:r>
            <a:r>
              <a:rPr lang="nl-BE" altLang="en-US" sz="1800" dirty="0" err="1"/>
              <a:t>not</a:t>
            </a:r>
            <a:r>
              <a:rPr lang="nl-BE" altLang="en-US" sz="1800" dirty="0"/>
              <a:t> a matter of </a:t>
            </a:r>
            <a:r>
              <a:rPr lang="nl-BE" altLang="en-US" sz="1800" dirty="0" err="1"/>
              <a:t>choice</a:t>
            </a:r>
            <a:r>
              <a:rPr lang="nl-BE" altLang="en-US" sz="1800" dirty="0"/>
              <a:t>, </a:t>
            </a:r>
            <a:r>
              <a:rPr lang="nl-BE" altLang="en-US" sz="1800" dirty="0" err="1"/>
              <a:t>not</a:t>
            </a:r>
            <a:r>
              <a:rPr lang="nl-BE" altLang="en-US" sz="1800" dirty="0"/>
              <a:t> ‘</a:t>
            </a:r>
            <a:r>
              <a:rPr lang="nl-BE" altLang="en-US" sz="1800" dirty="0" err="1"/>
              <a:t>any</a:t>
            </a:r>
            <a:r>
              <a:rPr lang="nl-BE" altLang="en-US" sz="1800" dirty="0"/>
              <a:t>’ out of ...</a:t>
            </a:r>
          </a:p>
          <a:p>
            <a:pPr marL="228600" indent="-228600">
              <a:buFont typeface="Arial" panose="020B0604020202020204" pitchFamily="34" charset="0"/>
              <a:buChar char="•"/>
            </a:pPr>
            <a:r>
              <a:rPr lang="nl-BE" altLang="en-US" b="1" dirty="0"/>
              <a:t>The </a:t>
            </a:r>
            <a:r>
              <a:rPr lang="nl-BE" altLang="en-US" b="1" dirty="0" err="1"/>
              <a:t>particular</a:t>
            </a:r>
            <a:r>
              <a:rPr lang="nl-BE" altLang="en-US" b="1" dirty="0"/>
              <a:t> </a:t>
            </a:r>
            <a:r>
              <a:rPr lang="nl-BE" altLang="en-US" b="1" dirty="0" err="1"/>
              <a:t>may</a:t>
            </a:r>
            <a:r>
              <a:rPr lang="nl-BE" altLang="en-US" b="1" dirty="0"/>
              <a:t> </a:t>
            </a:r>
            <a:r>
              <a:rPr lang="nl-BE" altLang="en-US" b="1" dirty="0" err="1"/>
              <a:t>not</a:t>
            </a:r>
            <a:r>
              <a:rPr lang="nl-BE" altLang="en-US" b="1" dirty="0"/>
              <a:t> have </a:t>
            </a:r>
            <a:r>
              <a:rPr lang="nl-BE" altLang="en-US" b="1" dirty="0" err="1"/>
              <a:t>already</a:t>
            </a:r>
            <a:r>
              <a:rPr lang="nl-BE" altLang="en-US" b="1" dirty="0"/>
              <a:t> been </a:t>
            </a:r>
            <a:r>
              <a:rPr lang="nl-BE" altLang="en-US" b="1" dirty="0" err="1"/>
              <a:t>assigned</a:t>
            </a:r>
            <a:r>
              <a:rPr lang="nl-BE" altLang="en-US" b="1" dirty="0"/>
              <a:t> a IUI.</a:t>
            </a:r>
          </a:p>
          <a:p>
            <a:pPr marL="233363" indent="-233363">
              <a:buFont typeface="Arial" panose="020B0604020202020204" pitchFamily="34" charset="0"/>
              <a:buChar char="•"/>
            </a:pPr>
            <a:r>
              <a:rPr lang="nl-BE" altLang="en-US" b="1" dirty="0"/>
              <a:t>It must be relevant (‘of interest’) to do so:</a:t>
            </a:r>
          </a:p>
          <a:p>
            <a:pPr lvl="2"/>
            <a:r>
              <a:rPr lang="nl-BE" altLang="en-US" dirty="0"/>
              <a:t>Personal </a:t>
            </a:r>
            <a:r>
              <a:rPr lang="nl-BE" altLang="en-US" dirty="0" err="1"/>
              <a:t>decision</a:t>
            </a:r>
            <a:r>
              <a:rPr lang="nl-BE" altLang="en-US" dirty="0"/>
              <a:t>, (</a:t>
            </a:r>
            <a:r>
              <a:rPr lang="nl-BE" altLang="en-US" dirty="0" err="1"/>
              <a:t>scientific</a:t>
            </a:r>
            <a:r>
              <a:rPr lang="nl-BE" altLang="en-US" dirty="0"/>
              <a:t>) community guideline, ... </a:t>
            </a:r>
          </a:p>
          <a:p>
            <a:pPr lvl="2"/>
            <a:r>
              <a:rPr lang="nl-BE" altLang="en-US" dirty="0"/>
              <a:t>Possibilities offered by the annotation system, </a:t>
            </a:r>
          </a:p>
          <a:p>
            <a:pPr lvl="2"/>
            <a:r>
              <a:rPr lang="nl-BE" altLang="en-US" dirty="0"/>
              <a:t>If a IUI has been assigned by somebody, everybody else making statements about the particular should use it.</a:t>
            </a:r>
            <a:endParaRPr lang="nl-NL" altLang="en-US" dirty="0"/>
          </a:p>
          <a:p>
            <a:pPr marL="457200">
              <a:buFont typeface="Arial" panose="020B0604020202020204" pitchFamily="34" charset="0"/>
              <a:buChar char="•"/>
            </a:pPr>
            <a:endParaRPr lang="nl-NL" altLang="en-US" sz="2200"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15864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2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2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1981200"/>
            <a:ext cx="8686800" cy="114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There is for any particular only one identifier within all systems in which the entity is represented</a:t>
            </a:r>
          </a:p>
          <a:p>
            <a:endParaRPr lang="en-US" kern="0" dirty="0"/>
          </a:p>
          <a:p>
            <a:endParaRPr lang="en-US" kern="0" dirty="0"/>
          </a:p>
        </p:txBody>
      </p:sp>
      <p:sp>
        <p:nvSpPr>
          <p:cNvPr id="2" name="Title 1"/>
          <p:cNvSpPr>
            <a:spLocks noGrp="1"/>
          </p:cNvSpPr>
          <p:nvPr>
            <p:ph type="title"/>
          </p:nvPr>
        </p:nvSpPr>
        <p:spPr/>
        <p:txBody>
          <a:bodyPr/>
          <a:lstStyle/>
          <a:p>
            <a:r>
              <a:rPr lang="en-US" dirty="0"/>
              <a:t>IUI</a:t>
            </a:r>
          </a:p>
        </p:txBody>
      </p:sp>
      <p:sp>
        <p:nvSpPr>
          <p:cNvPr id="3" name="Content Placeholder 2"/>
          <p:cNvSpPr>
            <a:spLocks noGrp="1"/>
          </p:cNvSpPr>
          <p:nvPr>
            <p:ph idx="1"/>
          </p:nvPr>
        </p:nvSpPr>
        <p:spPr>
          <a:xfrm>
            <a:off x="609600" y="5255940"/>
            <a:ext cx="8001000" cy="992460"/>
          </a:xfrm>
        </p:spPr>
        <p:txBody>
          <a:bodyPr/>
          <a:lstStyle/>
          <a:p>
            <a:r>
              <a:rPr lang="en-US" dirty="0"/>
              <a:t>             there is for any particular only one	   identifier within a given representation system</a:t>
            </a:r>
          </a:p>
        </p:txBody>
      </p:sp>
      <p:sp>
        <p:nvSpPr>
          <p:cNvPr id="4" name="Right Brace 3"/>
          <p:cNvSpPr/>
          <p:nvPr/>
        </p:nvSpPr>
        <p:spPr bwMode="auto">
          <a:xfrm rot="5400000">
            <a:off x="3074018" y="3248723"/>
            <a:ext cx="1319564" cy="2438400"/>
          </a:xfrm>
          <a:prstGeom prst="rightBrace">
            <a:avLst>
              <a:gd name="adj1" fmla="val 35833"/>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Brace 4"/>
          <p:cNvSpPr/>
          <p:nvPr/>
        </p:nvSpPr>
        <p:spPr bwMode="auto">
          <a:xfrm rot="16200000" flipV="1">
            <a:off x="2667000" y="1066800"/>
            <a:ext cx="381000" cy="4191000"/>
          </a:xfrm>
          <a:prstGeom prst="rightBrace">
            <a:avLst>
              <a:gd name="adj1" fmla="val 35833"/>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Content Placeholder 2"/>
          <p:cNvSpPr txBox="1">
            <a:spLocks/>
          </p:cNvSpPr>
          <p:nvPr/>
        </p:nvSpPr>
        <p:spPr>
          <a:xfrm>
            <a:off x="228600" y="3350940"/>
            <a:ext cx="8686800" cy="457201"/>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Globally and Singularly Unique Identifier for a Particular</a:t>
            </a:r>
          </a:p>
        </p:txBody>
      </p:sp>
      <p:grpSp>
        <p:nvGrpSpPr>
          <p:cNvPr id="10" name="Group 9"/>
          <p:cNvGrpSpPr/>
          <p:nvPr/>
        </p:nvGrpSpPr>
        <p:grpSpPr>
          <a:xfrm>
            <a:off x="5105400" y="3808140"/>
            <a:ext cx="3817620" cy="1335915"/>
            <a:chOff x="5105400" y="3808140"/>
            <a:chExt cx="3817620" cy="1335915"/>
          </a:xfrm>
        </p:grpSpPr>
        <p:sp>
          <p:nvSpPr>
            <p:cNvPr id="8" name="Right Brace 7"/>
            <p:cNvSpPr/>
            <p:nvPr/>
          </p:nvSpPr>
          <p:spPr bwMode="auto">
            <a:xfrm rot="5400000">
              <a:off x="5523570" y="3389970"/>
              <a:ext cx="306660" cy="1143000"/>
            </a:xfrm>
            <a:prstGeom prst="rightBrace">
              <a:avLst>
                <a:gd name="adj1" fmla="val 35833"/>
                <a:gd name="adj2" fmla="val 49063"/>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Content Placeholder 2"/>
            <p:cNvSpPr txBox="1">
              <a:spLocks/>
            </p:cNvSpPr>
            <p:nvPr/>
          </p:nvSpPr>
          <p:spPr>
            <a:xfrm>
              <a:off x="5113020" y="4151595"/>
              <a:ext cx="3810000" cy="99246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kern="0" dirty="0"/>
                <a:t>No two particulars have the same identifier</a:t>
              </a:r>
            </a:p>
          </p:txBody>
        </p:sp>
      </p:grpSp>
    </p:spTree>
    <p:extLst>
      <p:ext uri="{BB962C8B-B14F-4D97-AF65-F5344CB8AC3E}">
        <p14:creationId xmlns:p14="http://schemas.microsoft.com/office/powerpoint/2010/main" val="22100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914400" y="1905000"/>
            <a:ext cx="7848600" cy="4816475"/>
            <a:chOff x="576" y="1104"/>
            <a:chExt cx="4944" cy="3034"/>
          </a:xfrm>
        </p:grpSpPr>
        <p:grpSp>
          <p:nvGrpSpPr>
            <p:cNvPr id="37914" name="Group 3"/>
            <p:cNvGrpSpPr>
              <a:grpSpLocks/>
            </p:cNvGrpSpPr>
            <p:nvPr/>
          </p:nvGrpSpPr>
          <p:grpSpPr bwMode="auto">
            <a:xfrm>
              <a:off x="576" y="1296"/>
              <a:ext cx="4944" cy="154"/>
              <a:chOff x="576" y="1440"/>
              <a:chExt cx="4944" cy="154"/>
            </a:xfrm>
          </p:grpSpPr>
          <p:sp>
            <p:nvSpPr>
              <p:cNvPr id="37986" name="Text Box 4"/>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87" name="Text Box 5"/>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7988" name="Text Box 6"/>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7989" name="Text Box 7"/>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7915" name="Group 8"/>
            <p:cNvGrpSpPr>
              <a:grpSpLocks/>
            </p:cNvGrpSpPr>
            <p:nvPr/>
          </p:nvGrpSpPr>
          <p:grpSpPr bwMode="auto">
            <a:xfrm>
              <a:off x="576" y="1488"/>
              <a:ext cx="4944" cy="154"/>
              <a:chOff x="576" y="1440"/>
              <a:chExt cx="4944" cy="154"/>
            </a:xfrm>
          </p:grpSpPr>
          <p:sp>
            <p:nvSpPr>
              <p:cNvPr id="37982" name="Text Box 9"/>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83" name="Text Box 10"/>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7984" name="Text Box 11"/>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81134009</a:t>
                </a:r>
              </a:p>
            </p:txBody>
          </p:sp>
          <p:sp>
            <p:nvSpPr>
              <p:cNvPr id="37985" name="Text Box 12"/>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Fracture, closed, spiral</a:t>
                </a:r>
                <a:endParaRPr lang="nl-NL" sz="1400" b="0">
                  <a:solidFill>
                    <a:schemeClr val="tx1"/>
                  </a:solidFill>
                  <a:cs typeface="Times New Roman" pitchFamily="18" charset="0"/>
                </a:endParaRPr>
              </a:p>
            </p:txBody>
          </p:sp>
        </p:grpSp>
        <p:grpSp>
          <p:nvGrpSpPr>
            <p:cNvPr id="37916" name="Group 13"/>
            <p:cNvGrpSpPr>
              <a:grpSpLocks/>
            </p:cNvGrpSpPr>
            <p:nvPr/>
          </p:nvGrpSpPr>
          <p:grpSpPr bwMode="auto">
            <a:xfrm>
              <a:off x="576" y="1680"/>
              <a:ext cx="4944" cy="154"/>
              <a:chOff x="576" y="1440"/>
              <a:chExt cx="4944" cy="154"/>
            </a:xfrm>
          </p:grpSpPr>
          <p:sp>
            <p:nvSpPr>
              <p:cNvPr id="37978" name="Text Box 14"/>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79" name="Text Box 15"/>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7980" name="Text Box 16"/>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7981" name="Text Box 17"/>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7917" name="Group 18"/>
            <p:cNvGrpSpPr>
              <a:grpSpLocks/>
            </p:cNvGrpSpPr>
            <p:nvPr/>
          </p:nvGrpSpPr>
          <p:grpSpPr bwMode="auto">
            <a:xfrm>
              <a:off x="576" y="1872"/>
              <a:ext cx="4944" cy="154"/>
              <a:chOff x="576" y="1440"/>
              <a:chExt cx="4944" cy="154"/>
            </a:xfrm>
          </p:grpSpPr>
          <p:sp>
            <p:nvSpPr>
              <p:cNvPr id="37974" name="Text Box 19"/>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75" name="Text Box 20"/>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7976" name="Text Box 21"/>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7977" name="Text Box 22"/>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sp>
          <p:nvSpPr>
            <p:cNvPr id="37918" name="Text Box 23"/>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19" name="Text Box 24"/>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20" name="Text Box 25"/>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7921" name="Text Box 26"/>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22" name="Text Box 27"/>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7923" name="Text Box 28"/>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24/12/1991</a:t>
              </a:r>
              <a:endParaRPr lang="nl-NL" sz="1400" b="0">
                <a:solidFill>
                  <a:schemeClr val="tx1"/>
                </a:solidFill>
                <a:cs typeface="Times New Roman" pitchFamily="18" charset="0"/>
              </a:endParaRPr>
            </a:p>
          </p:txBody>
        </p:sp>
        <p:sp>
          <p:nvSpPr>
            <p:cNvPr id="37924" name="Text Box 29"/>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255174002</a:t>
              </a:r>
            </a:p>
          </p:txBody>
        </p:sp>
        <p:sp>
          <p:nvSpPr>
            <p:cNvPr id="37925" name="Text Box 30"/>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benign polyp of biliary tract</a:t>
              </a:r>
            </a:p>
          </p:txBody>
        </p:sp>
        <p:sp>
          <p:nvSpPr>
            <p:cNvPr id="37926" name="Text Box 3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7927" name="Text Box 3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28" name="Text Box 3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a:p>
              <a:pPr algn="l"/>
              <a:endParaRPr lang="nl-NL" sz="1400" b="0">
                <a:solidFill>
                  <a:schemeClr val="tx1"/>
                </a:solidFill>
                <a:cs typeface="Times New Roman" pitchFamily="18" charset="0"/>
              </a:endParaRPr>
            </a:p>
          </p:txBody>
        </p:sp>
        <p:sp>
          <p:nvSpPr>
            <p:cNvPr id="37929" name="Text Box 3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a:p>
              <a:pPr algn="l"/>
              <a:endParaRPr lang="nl-NL" sz="1400" b="0">
                <a:solidFill>
                  <a:schemeClr val="tx1"/>
                </a:solidFill>
                <a:cs typeface="Times New Roman" pitchFamily="18" charset="0"/>
              </a:endParaRPr>
            </a:p>
          </p:txBody>
        </p:sp>
        <p:grpSp>
          <p:nvGrpSpPr>
            <p:cNvPr id="37930" name="Group 35"/>
            <p:cNvGrpSpPr>
              <a:grpSpLocks/>
            </p:cNvGrpSpPr>
            <p:nvPr/>
          </p:nvGrpSpPr>
          <p:grpSpPr bwMode="auto">
            <a:xfrm>
              <a:off x="576" y="2640"/>
              <a:ext cx="4944" cy="154"/>
              <a:chOff x="576" y="1440"/>
              <a:chExt cx="4944" cy="154"/>
            </a:xfrm>
          </p:grpSpPr>
          <p:sp>
            <p:nvSpPr>
              <p:cNvPr id="37970" name="Text Box 3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7971" name="Text Box 3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p:txBody>
          </p:sp>
          <p:sp>
            <p:nvSpPr>
              <p:cNvPr id="37972" name="Text Box 3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7973" name="Text Box 3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7931" name="Group 40"/>
            <p:cNvGrpSpPr>
              <a:grpSpLocks/>
            </p:cNvGrpSpPr>
            <p:nvPr/>
          </p:nvGrpSpPr>
          <p:grpSpPr bwMode="auto">
            <a:xfrm>
              <a:off x="576" y="2832"/>
              <a:ext cx="4944" cy="154"/>
              <a:chOff x="576" y="1440"/>
              <a:chExt cx="4944" cy="154"/>
            </a:xfrm>
          </p:grpSpPr>
          <p:sp>
            <p:nvSpPr>
              <p:cNvPr id="37966" name="Text Box 4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47804</a:t>
                </a:r>
                <a:endParaRPr lang="nl-NL" sz="1400" b="0">
                  <a:solidFill>
                    <a:schemeClr val="tx1"/>
                  </a:solidFill>
                  <a:cs typeface="Times New Roman" pitchFamily="18" charset="0"/>
                </a:endParaRPr>
              </a:p>
            </p:txBody>
          </p:sp>
          <p:sp>
            <p:nvSpPr>
              <p:cNvPr id="37967" name="Text Box 4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03/04/1993</a:t>
                </a:r>
                <a:endParaRPr lang="nl-NL" sz="1400" b="0">
                  <a:solidFill>
                    <a:schemeClr val="tx1"/>
                  </a:solidFill>
                  <a:cs typeface="Times New Roman" pitchFamily="18" charset="0"/>
                </a:endParaRPr>
              </a:p>
            </p:txBody>
          </p:sp>
          <p:sp>
            <p:nvSpPr>
              <p:cNvPr id="37968" name="Text Box 4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58298795</a:t>
                </a:r>
                <a:endParaRPr lang="nl-NL" sz="1400" b="0">
                  <a:solidFill>
                    <a:schemeClr val="tx1"/>
                  </a:solidFill>
                  <a:cs typeface="Times New Roman" pitchFamily="18" charset="0"/>
                </a:endParaRPr>
              </a:p>
            </p:txBody>
          </p:sp>
          <p:sp>
            <p:nvSpPr>
              <p:cNvPr id="37969" name="Text Box 4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Other lesion on other specified region</a:t>
                </a:r>
                <a:endParaRPr lang="nl-NL" sz="1400" b="0">
                  <a:solidFill>
                    <a:schemeClr val="tx1"/>
                  </a:solidFill>
                  <a:cs typeface="Times New Roman" pitchFamily="18" charset="0"/>
                </a:endParaRPr>
              </a:p>
            </p:txBody>
          </p:sp>
        </p:grpSp>
        <p:grpSp>
          <p:nvGrpSpPr>
            <p:cNvPr id="37932" name="Group 45"/>
            <p:cNvGrpSpPr>
              <a:grpSpLocks/>
            </p:cNvGrpSpPr>
            <p:nvPr/>
          </p:nvGrpSpPr>
          <p:grpSpPr bwMode="auto">
            <a:xfrm>
              <a:off x="576" y="3024"/>
              <a:ext cx="4944" cy="154"/>
              <a:chOff x="576" y="1440"/>
              <a:chExt cx="4944" cy="154"/>
            </a:xfrm>
          </p:grpSpPr>
          <p:sp>
            <p:nvSpPr>
              <p:cNvPr id="37962" name="Text Box 4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63" name="Text Box 4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17/05/1993</a:t>
                </a:r>
                <a:endParaRPr lang="nl-NL" sz="1400" b="0">
                  <a:solidFill>
                    <a:schemeClr val="tx1"/>
                  </a:solidFill>
                  <a:cs typeface="Times New Roman" pitchFamily="18" charset="0"/>
                </a:endParaRPr>
              </a:p>
            </p:txBody>
          </p:sp>
          <p:sp>
            <p:nvSpPr>
              <p:cNvPr id="37964" name="Text Box 4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7965" name="Text Box 4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7933" name="Group 50"/>
            <p:cNvGrpSpPr>
              <a:grpSpLocks/>
            </p:cNvGrpSpPr>
            <p:nvPr/>
          </p:nvGrpSpPr>
          <p:grpSpPr bwMode="auto">
            <a:xfrm>
              <a:off x="576" y="3216"/>
              <a:ext cx="4944" cy="154"/>
              <a:chOff x="576" y="1440"/>
              <a:chExt cx="4944" cy="154"/>
            </a:xfrm>
          </p:grpSpPr>
          <p:sp>
            <p:nvSpPr>
              <p:cNvPr id="37958" name="Text Box 5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7959" name="Text Box 5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7960" name="Text Box 5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2909872</a:t>
                </a:r>
                <a:endParaRPr lang="nl-NL" sz="1400" b="0">
                  <a:solidFill>
                    <a:schemeClr val="tx1"/>
                  </a:solidFill>
                  <a:cs typeface="Times New Roman" pitchFamily="18" charset="0"/>
                </a:endParaRPr>
              </a:p>
            </p:txBody>
          </p:sp>
          <p:sp>
            <p:nvSpPr>
              <p:cNvPr id="37961" name="Text Box 5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Closed fracture of radial head</a:t>
                </a:r>
                <a:endParaRPr lang="nl-NL" sz="1400" b="0">
                  <a:solidFill>
                    <a:schemeClr val="tx1"/>
                  </a:solidFill>
                  <a:cs typeface="Times New Roman" pitchFamily="18" charset="0"/>
                </a:endParaRPr>
              </a:p>
            </p:txBody>
          </p:sp>
        </p:grpSp>
        <p:grpSp>
          <p:nvGrpSpPr>
            <p:cNvPr id="37934" name="Group 55"/>
            <p:cNvGrpSpPr>
              <a:grpSpLocks/>
            </p:cNvGrpSpPr>
            <p:nvPr/>
          </p:nvGrpSpPr>
          <p:grpSpPr bwMode="auto">
            <a:xfrm>
              <a:off x="576" y="3408"/>
              <a:ext cx="4944" cy="154"/>
              <a:chOff x="576" y="1440"/>
              <a:chExt cx="4944" cy="154"/>
            </a:xfrm>
          </p:grpSpPr>
          <p:sp>
            <p:nvSpPr>
              <p:cNvPr id="37954" name="Text Box 5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7955" name="Text Box 5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7956" name="Text Box 5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7957" name="Text Box 5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7935" name="Group 60"/>
            <p:cNvGrpSpPr>
              <a:grpSpLocks/>
            </p:cNvGrpSpPr>
            <p:nvPr/>
          </p:nvGrpSpPr>
          <p:grpSpPr bwMode="auto">
            <a:xfrm>
              <a:off x="576" y="3600"/>
              <a:ext cx="4944" cy="154"/>
              <a:chOff x="576" y="1440"/>
              <a:chExt cx="4944" cy="154"/>
            </a:xfrm>
          </p:grpSpPr>
          <p:sp>
            <p:nvSpPr>
              <p:cNvPr id="37950" name="Text Box 6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51" name="Text Box 6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7952" name="Text Box 6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7953" name="Text Box 6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7936" name="Group 65"/>
            <p:cNvGrpSpPr>
              <a:grpSpLocks/>
            </p:cNvGrpSpPr>
            <p:nvPr/>
          </p:nvGrpSpPr>
          <p:grpSpPr bwMode="auto">
            <a:xfrm>
              <a:off x="576" y="3792"/>
              <a:ext cx="4944" cy="154"/>
              <a:chOff x="576" y="1440"/>
              <a:chExt cx="4944" cy="154"/>
            </a:xfrm>
          </p:grpSpPr>
          <p:sp>
            <p:nvSpPr>
              <p:cNvPr id="37946" name="Text Box 6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47" name="Text Box 6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7948" name="Text Box 6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7949" name="Text Box 6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7937" name="Group 70"/>
            <p:cNvGrpSpPr>
              <a:grpSpLocks/>
            </p:cNvGrpSpPr>
            <p:nvPr/>
          </p:nvGrpSpPr>
          <p:grpSpPr bwMode="auto">
            <a:xfrm>
              <a:off x="576" y="1104"/>
              <a:ext cx="4944" cy="193"/>
              <a:chOff x="576" y="1248"/>
              <a:chExt cx="4944" cy="193"/>
            </a:xfrm>
          </p:grpSpPr>
          <p:sp>
            <p:nvSpPr>
              <p:cNvPr id="37942" name="Text Box 71"/>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p>
                <a:r>
                  <a:rPr lang="nl-BE" sz="1800">
                    <a:solidFill>
                      <a:schemeClr val="bg1"/>
                    </a:solidFill>
                    <a:cs typeface="Times New Roman" pitchFamily="18" charset="0"/>
                  </a:rPr>
                  <a:t>PtID</a:t>
                </a:r>
                <a:endParaRPr lang="nl-NL" sz="1800">
                  <a:solidFill>
                    <a:schemeClr val="bg1"/>
                  </a:solidFill>
                  <a:cs typeface="Times New Roman" pitchFamily="18" charset="0"/>
                </a:endParaRPr>
              </a:p>
            </p:txBody>
          </p:sp>
          <p:sp>
            <p:nvSpPr>
              <p:cNvPr id="37943" name="Text Box 72"/>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Date</a:t>
                </a:r>
                <a:endParaRPr lang="nl-NL" sz="1800">
                  <a:solidFill>
                    <a:schemeClr val="bg1"/>
                  </a:solidFill>
                  <a:cs typeface="Times New Roman" pitchFamily="18" charset="0"/>
                </a:endParaRPr>
              </a:p>
            </p:txBody>
          </p:sp>
          <p:sp>
            <p:nvSpPr>
              <p:cNvPr id="37944" name="Text Box 73"/>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ObsCode</a:t>
                </a:r>
                <a:endParaRPr lang="nl-NL" sz="1800">
                  <a:solidFill>
                    <a:schemeClr val="bg1"/>
                  </a:solidFill>
                  <a:cs typeface="Times New Roman" pitchFamily="18" charset="0"/>
                </a:endParaRPr>
              </a:p>
            </p:txBody>
          </p:sp>
          <p:sp>
            <p:nvSpPr>
              <p:cNvPr id="37945" name="Text Box 74"/>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Narrative</a:t>
                </a:r>
                <a:endParaRPr lang="nl-NL" sz="1800">
                  <a:solidFill>
                    <a:schemeClr val="bg1"/>
                  </a:solidFill>
                  <a:cs typeface="Times New Roman" pitchFamily="18" charset="0"/>
                </a:endParaRPr>
              </a:p>
            </p:txBody>
          </p:sp>
        </p:grpSp>
        <p:sp>
          <p:nvSpPr>
            <p:cNvPr id="37938" name="Text Box 75"/>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7939" name="Text Box 76"/>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20/12/1998</a:t>
              </a:r>
              <a:endParaRPr lang="nl-NL" sz="1400" b="0">
                <a:solidFill>
                  <a:schemeClr val="tx1"/>
                </a:solidFill>
                <a:cs typeface="Times New Roman" pitchFamily="18" charset="0"/>
              </a:endParaRPr>
            </a:p>
          </p:txBody>
        </p:sp>
        <p:sp>
          <p:nvSpPr>
            <p:cNvPr id="37940" name="Text Box 77"/>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255087006</a:t>
              </a:r>
            </a:p>
          </p:txBody>
        </p:sp>
        <p:sp>
          <p:nvSpPr>
            <p:cNvPr id="37941" name="Text Box 78"/>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malignant polyp of biliary tract</a:t>
              </a:r>
            </a:p>
          </p:txBody>
        </p:sp>
      </p:grpSp>
      <p:grpSp>
        <p:nvGrpSpPr>
          <p:cNvPr id="15" name="Group 79"/>
          <p:cNvGrpSpPr>
            <a:grpSpLocks/>
          </p:cNvGrpSpPr>
          <p:nvPr/>
        </p:nvGrpSpPr>
        <p:grpSpPr bwMode="auto">
          <a:xfrm>
            <a:off x="4191000" y="2209800"/>
            <a:ext cx="838200" cy="4495800"/>
            <a:chOff x="2640" y="1296"/>
            <a:chExt cx="528" cy="2832"/>
          </a:xfrm>
        </p:grpSpPr>
        <p:grpSp>
          <p:nvGrpSpPr>
            <p:cNvPr id="37894" name="Group 80"/>
            <p:cNvGrpSpPr>
              <a:grpSpLocks/>
            </p:cNvGrpSpPr>
            <p:nvPr/>
          </p:nvGrpSpPr>
          <p:grpSpPr bwMode="auto">
            <a:xfrm>
              <a:off x="2640" y="1296"/>
              <a:ext cx="528" cy="528"/>
              <a:chOff x="2640" y="1296"/>
              <a:chExt cx="528" cy="528"/>
            </a:xfrm>
          </p:grpSpPr>
          <p:sp>
            <p:nvSpPr>
              <p:cNvPr id="37911" name="Rectangle 81"/>
              <p:cNvSpPr>
                <a:spLocks noChangeArrowheads="1"/>
              </p:cNvSpPr>
              <p:nvPr/>
            </p:nvSpPr>
            <p:spPr bwMode="auto">
              <a:xfrm>
                <a:off x="2640" y="1296"/>
                <a:ext cx="528" cy="144"/>
              </a:xfrm>
              <a:prstGeom prst="rect">
                <a:avLst/>
              </a:prstGeom>
              <a:solidFill>
                <a:schemeClr val="accent1"/>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IUI-001</a:t>
                </a:r>
                <a:endParaRPr lang="nl-NL" sz="1400">
                  <a:solidFill>
                    <a:schemeClr val="tx1"/>
                  </a:solidFill>
                  <a:cs typeface="Times New Roman" pitchFamily="18" charset="0"/>
                </a:endParaRPr>
              </a:p>
            </p:txBody>
          </p:sp>
          <p:sp>
            <p:nvSpPr>
              <p:cNvPr id="37912" name="Rectangle 82"/>
              <p:cNvSpPr>
                <a:spLocks noChangeArrowheads="1"/>
              </p:cNvSpPr>
              <p:nvPr/>
            </p:nvSpPr>
            <p:spPr bwMode="auto">
              <a:xfrm>
                <a:off x="2640" y="1488"/>
                <a:ext cx="528" cy="144"/>
              </a:xfrm>
              <a:prstGeom prst="rect">
                <a:avLst/>
              </a:prstGeom>
              <a:solidFill>
                <a:schemeClr val="accent1"/>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IUI-001</a:t>
                </a:r>
                <a:endParaRPr lang="nl-NL" sz="1400">
                  <a:solidFill>
                    <a:schemeClr val="tx1"/>
                  </a:solidFill>
                  <a:cs typeface="Times New Roman" pitchFamily="18" charset="0"/>
                </a:endParaRPr>
              </a:p>
            </p:txBody>
          </p:sp>
          <p:sp>
            <p:nvSpPr>
              <p:cNvPr id="37913" name="Rectangle 83"/>
              <p:cNvSpPr>
                <a:spLocks noChangeArrowheads="1"/>
              </p:cNvSpPr>
              <p:nvPr/>
            </p:nvSpPr>
            <p:spPr bwMode="auto">
              <a:xfrm>
                <a:off x="2640" y="1680"/>
                <a:ext cx="528" cy="144"/>
              </a:xfrm>
              <a:prstGeom prst="rect">
                <a:avLst/>
              </a:prstGeom>
              <a:solidFill>
                <a:schemeClr val="accent1"/>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IUI-001</a:t>
                </a:r>
                <a:endParaRPr lang="nl-NL" sz="1400">
                  <a:solidFill>
                    <a:schemeClr val="tx1"/>
                  </a:solidFill>
                  <a:cs typeface="Times New Roman" pitchFamily="18" charset="0"/>
                </a:endParaRPr>
              </a:p>
            </p:txBody>
          </p:sp>
        </p:grpSp>
        <p:sp>
          <p:nvSpPr>
            <p:cNvPr id="37895" name="Rectangle 84"/>
            <p:cNvSpPr>
              <a:spLocks noChangeArrowheads="1"/>
            </p:cNvSpPr>
            <p:nvPr/>
          </p:nvSpPr>
          <p:spPr bwMode="auto">
            <a:xfrm>
              <a:off x="2640" y="3216"/>
              <a:ext cx="528" cy="144"/>
            </a:xfrm>
            <a:prstGeom prst="rect">
              <a:avLst/>
            </a:prstGeom>
            <a:solidFill>
              <a:srgbClr val="FFAD5B"/>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IUI-003</a:t>
              </a:r>
              <a:endParaRPr lang="nl-NL" sz="1400">
                <a:solidFill>
                  <a:schemeClr val="tx1"/>
                </a:solidFill>
                <a:cs typeface="Times New Roman" pitchFamily="18" charset="0"/>
              </a:endParaRPr>
            </a:p>
          </p:txBody>
        </p:sp>
        <p:grpSp>
          <p:nvGrpSpPr>
            <p:cNvPr id="37896" name="Group 85"/>
            <p:cNvGrpSpPr>
              <a:grpSpLocks/>
            </p:cNvGrpSpPr>
            <p:nvPr/>
          </p:nvGrpSpPr>
          <p:grpSpPr bwMode="auto">
            <a:xfrm>
              <a:off x="2640" y="2256"/>
              <a:ext cx="528" cy="1872"/>
              <a:chOff x="2640" y="2256"/>
              <a:chExt cx="528" cy="1872"/>
            </a:xfrm>
          </p:grpSpPr>
          <p:sp>
            <p:nvSpPr>
              <p:cNvPr id="37909" name="Rectangle 86"/>
              <p:cNvSpPr>
                <a:spLocks noChangeArrowheads="1"/>
              </p:cNvSpPr>
              <p:nvPr/>
            </p:nvSpPr>
            <p:spPr bwMode="auto">
              <a:xfrm>
                <a:off x="2640" y="2256"/>
                <a:ext cx="528" cy="144"/>
              </a:xfrm>
              <a:prstGeom prst="rect">
                <a:avLst/>
              </a:prstGeom>
              <a:solidFill>
                <a:schemeClr val="accent2"/>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IUI-004</a:t>
                </a:r>
                <a:endParaRPr lang="nl-NL" sz="1400">
                  <a:solidFill>
                    <a:schemeClr val="tx1"/>
                  </a:solidFill>
                  <a:cs typeface="Times New Roman" pitchFamily="18" charset="0"/>
                </a:endParaRPr>
              </a:p>
            </p:txBody>
          </p:sp>
          <p:sp>
            <p:nvSpPr>
              <p:cNvPr id="37910" name="Rectangle 87"/>
              <p:cNvSpPr>
                <a:spLocks noChangeArrowheads="1"/>
              </p:cNvSpPr>
              <p:nvPr/>
            </p:nvSpPr>
            <p:spPr bwMode="auto">
              <a:xfrm>
                <a:off x="2640" y="3984"/>
                <a:ext cx="528" cy="144"/>
              </a:xfrm>
              <a:prstGeom prst="rect">
                <a:avLst/>
              </a:prstGeom>
              <a:solidFill>
                <a:schemeClr val="accent2"/>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IUI-004</a:t>
                </a:r>
                <a:endParaRPr lang="nl-NL" sz="1400">
                  <a:solidFill>
                    <a:schemeClr val="tx1"/>
                  </a:solidFill>
                  <a:cs typeface="Times New Roman" pitchFamily="18" charset="0"/>
                </a:endParaRPr>
              </a:p>
            </p:txBody>
          </p:sp>
        </p:grpSp>
        <p:grpSp>
          <p:nvGrpSpPr>
            <p:cNvPr id="37897" name="Group 88"/>
            <p:cNvGrpSpPr>
              <a:grpSpLocks/>
            </p:cNvGrpSpPr>
            <p:nvPr/>
          </p:nvGrpSpPr>
          <p:grpSpPr bwMode="auto">
            <a:xfrm>
              <a:off x="2640" y="2064"/>
              <a:ext cx="528" cy="1872"/>
              <a:chOff x="2640" y="2064"/>
              <a:chExt cx="528" cy="1872"/>
            </a:xfrm>
          </p:grpSpPr>
          <p:sp>
            <p:nvSpPr>
              <p:cNvPr id="37906" name="Rectangle 89"/>
              <p:cNvSpPr>
                <a:spLocks noChangeArrowheads="1"/>
              </p:cNvSpPr>
              <p:nvPr/>
            </p:nvSpPr>
            <p:spPr bwMode="auto">
              <a:xfrm>
                <a:off x="2640" y="2064"/>
                <a:ext cx="528" cy="144"/>
              </a:xfrm>
              <a:prstGeom prst="rect">
                <a:avLst/>
              </a:prstGeom>
              <a:solidFill>
                <a:srgbClr val="00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IUI-005</a:t>
                </a:r>
                <a:endParaRPr lang="nl-NL" sz="1400">
                  <a:solidFill>
                    <a:schemeClr val="tx1"/>
                  </a:solidFill>
                  <a:cs typeface="Times New Roman" pitchFamily="18" charset="0"/>
                </a:endParaRPr>
              </a:p>
            </p:txBody>
          </p:sp>
          <p:sp>
            <p:nvSpPr>
              <p:cNvPr id="37907" name="Rectangle 90"/>
              <p:cNvSpPr>
                <a:spLocks noChangeArrowheads="1"/>
              </p:cNvSpPr>
              <p:nvPr/>
            </p:nvSpPr>
            <p:spPr bwMode="auto">
              <a:xfrm>
                <a:off x="2640" y="3024"/>
                <a:ext cx="528" cy="144"/>
              </a:xfrm>
              <a:prstGeom prst="rect">
                <a:avLst/>
              </a:prstGeom>
              <a:solidFill>
                <a:srgbClr val="00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IUI-005</a:t>
                </a:r>
                <a:endParaRPr lang="nl-NL" sz="1400">
                  <a:solidFill>
                    <a:schemeClr val="tx1"/>
                  </a:solidFill>
                  <a:cs typeface="Times New Roman" pitchFamily="18" charset="0"/>
                </a:endParaRPr>
              </a:p>
            </p:txBody>
          </p:sp>
          <p:sp>
            <p:nvSpPr>
              <p:cNvPr id="37908" name="Rectangle 91"/>
              <p:cNvSpPr>
                <a:spLocks noChangeArrowheads="1"/>
              </p:cNvSpPr>
              <p:nvPr/>
            </p:nvSpPr>
            <p:spPr bwMode="auto">
              <a:xfrm>
                <a:off x="2640" y="3792"/>
                <a:ext cx="528" cy="144"/>
              </a:xfrm>
              <a:prstGeom prst="rect">
                <a:avLst/>
              </a:prstGeom>
              <a:solidFill>
                <a:srgbClr val="00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IUI-005</a:t>
                </a:r>
                <a:endParaRPr lang="nl-NL" sz="1400">
                  <a:solidFill>
                    <a:schemeClr val="tx1"/>
                  </a:solidFill>
                  <a:cs typeface="Times New Roman" pitchFamily="18" charset="0"/>
                </a:endParaRPr>
              </a:p>
            </p:txBody>
          </p:sp>
        </p:grpSp>
        <p:grpSp>
          <p:nvGrpSpPr>
            <p:cNvPr id="37898" name="Group 92"/>
            <p:cNvGrpSpPr>
              <a:grpSpLocks/>
            </p:cNvGrpSpPr>
            <p:nvPr/>
          </p:nvGrpSpPr>
          <p:grpSpPr bwMode="auto">
            <a:xfrm>
              <a:off x="2640" y="1872"/>
              <a:ext cx="528" cy="1680"/>
              <a:chOff x="4992" y="1776"/>
              <a:chExt cx="528" cy="1680"/>
            </a:xfrm>
          </p:grpSpPr>
          <p:sp>
            <p:nvSpPr>
              <p:cNvPr id="37903" name="Rectangle 93"/>
              <p:cNvSpPr>
                <a:spLocks noChangeArrowheads="1"/>
              </p:cNvSpPr>
              <p:nvPr/>
            </p:nvSpPr>
            <p:spPr bwMode="auto">
              <a:xfrm>
                <a:off x="4992" y="1776"/>
                <a:ext cx="528" cy="144"/>
              </a:xfrm>
              <a:prstGeom prst="rect">
                <a:avLst/>
              </a:prstGeom>
              <a:solidFill>
                <a:srgbClr val="8EA0CC"/>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IUI-007</a:t>
                </a:r>
                <a:endParaRPr lang="nl-NL" sz="1400">
                  <a:solidFill>
                    <a:schemeClr val="tx1"/>
                  </a:solidFill>
                  <a:cs typeface="Times New Roman" pitchFamily="18" charset="0"/>
                </a:endParaRPr>
              </a:p>
            </p:txBody>
          </p:sp>
          <p:sp>
            <p:nvSpPr>
              <p:cNvPr id="37904" name="Rectangle 94"/>
              <p:cNvSpPr>
                <a:spLocks noChangeArrowheads="1"/>
              </p:cNvSpPr>
              <p:nvPr/>
            </p:nvSpPr>
            <p:spPr bwMode="auto">
              <a:xfrm>
                <a:off x="4992" y="2544"/>
                <a:ext cx="528" cy="144"/>
              </a:xfrm>
              <a:prstGeom prst="rect">
                <a:avLst/>
              </a:prstGeom>
              <a:solidFill>
                <a:srgbClr val="8EA0CC"/>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IUI-007</a:t>
                </a:r>
                <a:endParaRPr lang="nl-NL" sz="1400">
                  <a:solidFill>
                    <a:schemeClr val="tx1"/>
                  </a:solidFill>
                  <a:cs typeface="Times New Roman" pitchFamily="18" charset="0"/>
                </a:endParaRPr>
              </a:p>
            </p:txBody>
          </p:sp>
          <p:sp>
            <p:nvSpPr>
              <p:cNvPr id="37905" name="Rectangle 95"/>
              <p:cNvSpPr>
                <a:spLocks noChangeArrowheads="1"/>
              </p:cNvSpPr>
              <p:nvPr/>
            </p:nvSpPr>
            <p:spPr bwMode="auto">
              <a:xfrm>
                <a:off x="4992" y="3312"/>
                <a:ext cx="528" cy="144"/>
              </a:xfrm>
              <a:prstGeom prst="rect">
                <a:avLst/>
              </a:prstGeom>
              <a:solidFill>
                <a:srgbClr val="8EA0CC"/>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IUI-007</a:t>
                </a:r>
                <a:endParaRPr lang="nl-NL" sz="1400">
                  <a:solidFill>
                    <a:schemeClr val="tx1"/>
                  </a:solidFill>
                  <a:cs typeface="Times New Roman" pitchFamily="18" charset="0"/>
                </a:endParaRPr>
              </a:p>
            </p:txBody>
          </p:sp>
        </p:grpSp>
        <p:grpSp>
          <p:nvGrpSpPr>
            <p:cNvPr id="37899" name="Group 96"/>
            <p:cNvGrpSpPr>
              <a:grpSpLocks/>
            </p:cNvGrpSpPr>
            <p:nvPr/>
          </p:nvGrpSpPr>
          <p:grpSpPr bwMode="auto">
            <a:xfrm>
              <a:off x="2640" y="2448"/>
              <a:ext cx="528" cy="1296"/>
              <a:chOff x="2640" y="2448"/>
              <a:chExt cx="528" cy="1296"/>
            </a:xfrm>
          </p:grpSpPr>
          <p:sp>
            <p:nvSpPr>
              <p:cNvPr id="37901" name="Rectangle 97"/>
              <p:cNvSpPr>
                <a:spLocks noChangeArrowheads="1"/>
              </p:cNvSpPr>
              <p:nvPr/>
            </p:nvSpPr>
            <p:spPr bwMode="auto">
              <a:xfrm>
                <a:off x="2640" y="2448"/>
                <a:ext cx="528" cy="144"/>
              </a:xfrm>
              <a:prstGeom prst="rect">
                <a:avLst/>
              </a:prstGeom>
              <a:solidFill>
                <a:srgbClr val="FF33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IUI-002</a:t>
                </a:r>
                <a:endParaRPr lang="nl-NL" sz="1400">
                  <a:solidFill>
                    <a:schemeClr val="tx1"/>
                  </a:solidFill>
                  <a:cs typeface="Times New Roman" pitchFamily="18" charset="0"/>
                </a:endParaRPr>
              </a:p>
            </p:txBody>
          </p:sp>
          <p:sp>
            <p:nvSpPr>
              <p:cNvPr id="37902" name="Rectangle 98"/>
              <p:cNvSpPr>
                <a:spLocks noChangeArrowheads="1"/>
              </p:cNvSpPr>
              <p:nvPr/>
            </p:nvSpPr>
            <p:spPr bwMode="auto">
              <a:xfrm>
                <a:off x="2640" y="3600"/>
                <a:ext cx="528" cy="144"/>
              </a:xfrm>
              <a:prstGeom prst="rect">
                <a:avLst/>
              </a:prstGeom>
              <a:solidFill>
                <a:srgbClr val="8000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IUI-012</a:t>
                </a:r>
                <a:endParaRPr lang="nl-NL" sz="1400">
                  <a:solidFill>
                    <a:schemeClr val="tx1"/>
                  </a:solidFill>
                  <a:cs typeface="Times New Roman" pitchFamily="18" charset="0"/>
                </a:endParaRPr>
              </a:p>
            </p:txBody>
          </p:sp>
        </p:grpSp>
        <p:sp>
          <p:nvSpPr>
            <p:cNvPr id="37900" name="Rectangle 99"/>
            <p:cNvSpPr>
              <a:spLocks noChangeArrowheads="1"/>
            </p:cNvSpPr>
            <p:nvPr/>
          </p:nvSpPr>
          <p:spPr bwMode="auto">
            <a:xfrm>
              <a:off x="2640" y="2832"/>
              <a:ext cx="528" cy="144"/>
            </a:xfrm>
            <a:prstGeom prst="rect">
              <a:avLst/>
            </a:prstGeom>
            <a:solidFill>
              <a:srgbClr val="FF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IUI-006</a:t>
              </a:r>
              <a:endParaRPr lang="nl-NL" sz="1400">
                <a:solidFill>
                  <a:schemeClr val="tx1"/>
                </a:solidFill>
                <a:cs typeface="Times New Roman" pitchFamily="18" charset="0"/>
              </a:endParaRPr>
            </a:p>
          </p:txBody>
        </p:sp>
      </p:grpSp>
      <p:sp>
        <p:nvSpPr>
          <p:cNvPr id="1020004" name="Text Box 100"/>
          <p:cNvSpPr txBox="1">
            <a:spLocks noChangeArrowheads="1"/>
          </p:cNvSpPr>
          <p:nvPr/>
        </p:nvSpPr>
        <p:spPr bwMode="auto">
          <a:xfrm>
            <a:off x="0" y="6278563"/>
            <a:ext cx="3503613" cy="579437"/>
          </a:xfrm>
          <a:prstGeom prst="rect">
            <a:avLst/>
          </a:prstGeom>
          <a:solidFill>
            <a:srgbClr val="FF0000"/>
          </a:solidFill>
          <a:ln w="9525">
            <a:noFill/>
            <a:miter lim="800000"/>
            <a:headEnd/>
            <a:tailEnd/>
          </a:ln>
        </p:spPr>
        <p:txBody>
          <a:bodyPr wrap="none">
            <a:spAutoFit/>
          </a:bodyPr>
          <a:lstStyle/>
          <a:p>
            <a:r>
              <a:rPr lang="en-US">
                <a:solidFill>
                  <a:schemeClr val="bg1"/>
                </a:solidFill>
              </a:rPr>
              <a:t>7 distinct disorders</a:t>
            </a:r>
          </a:p>
        </p:txBody>
      </p:sp>
      <p:sp>
        <p:nvSpPr>
          <p:cNvPr id="37893" name="AutoShape 101"/>
          <p:cNvSpPr>
            <a:spLocks noGrp="1" noChangeArrowheads="1"/>
          </p:cNvSpPr>
          <p:nvPr>
            <p:ph type="title"/>
          </p:nvPr>
        </p:nvSpPr>
        <p:spPr>
          <a:xfrm>
            <a:off x="228600" y="609600"/>
            <a:ext cx="8686800" cy="762000"/>
          </a:xfrm>
        </p:spPr>
        <p:txBody>
          <a:bodyPr/>
          <a:lstStyle/>
          <a:p>
            <a:r>
              <a:rPr lang="nl-BE" dirty="0"/>
              <a:t>Codes </a:t>
            </a:r>
            <a:r>
              <a:rPr lang="nl-BE" dirty="0" err="1"/>
              <a:t>for</a:t>
            </a:r>
            <a:r>
              <a:rPr lang="nl-BE" dirty="0"/>
              <a:t> ‘types’ AND </a:t>
            </a:r>
            <a:r>
              <a:rPr lang="nl-BE" dirty="0" err="1"/>
              <a:t>identifiers</a:t>
            </a:r>
            <a:r>
              <a:rPr lang="nl-BE" dirty="0"/>
              <a:t> </a:t>
            </a:r>
            <a:r>
              <a:rPr lang="nl-BE" dirty="0" err="1"/>
              <a:t>for</a:t>
            </a:r>
            <a:r>
              <a:rPr lang="nl-BE" dirty="0"/>
              <a:t> </a:t>
            </a:r>
            <a:r>
              <a:rPr lang="nl-BE" dirty="0" err="1"/>
              <a:t>instances</a:t>
            </a:r>
            <a:r>
              <a:rPr lang="nl-BE" dirty="0"/>
              <a:t> … </a:t>
            </a:r>
            <a:r>
              <a:rPr lang="nl-BE" dirty="0" err="1"/>
              <a:t>one</a:t>
            </a:r>
            <a:r>
              <a:rPr lang="nl-BE" dirty="0"/>
              <a:t> of a few </a:t>
            </a:r>
            <a:r>
              <a:rPr lang="nl-BE" dirty="0" err="1"/>
              <a:t>possibilities</a:t>
            </a:r>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48</a:t>
            </a:fld>
            <a:endParaRPr lang="en-US"/>
          </a:p>
        </p:txBody>
      </p:sp>
    </p:spTree>
    <p:extLst>
      <p:ext uri="{BB962C8B-B14F-4D97-AF65-F5344CB8AC3E}">
        <p14:creationId xmlns:p14="http://schemas.microsoft.com/office/powerpoint/2010/main" val="381983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0004"/>
                                        </p:tgtEl>
                                        <p:attrNameLst>
                                          <p:attrName>style.visibility</p:attrName>
                                        </p:attrNameLst>
                                      </p:cBhvr>
                                      <p:to>
                                        <p:strVal val="visible"/>
                                      </p:to>
                                    </p:set>
                                    <p:animEffect transition="in" filter="wipe(up)">
                                      <p:cBhvr>
                                        <p:cTn id="11" dur="1000"/>
                                        <p:tgtEl>
                                          <p:spTgt spid="1020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00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Referent Tracking has its basis in three distinctions made in Ontological Realism</a:t>
            </a:r>
            <a:br>
              <a:rPr lang="en-US" dirty="0"/>
            </a:br>
            <a:br>
              <a:rPr lang="en-US" dirty="0"/>
            </a:br>
            <a:r>
              <a:rPr lang="en-US" dirty="0"/>
              <a:t>Second distinction</a:t>
            </a:r>
          </a:p>
        </p:txBody>
      </p:sp>
      <p:sp>
        <p:nvSpPr>
          <p:cNvPr id="5" name="Content Placeholder 4"/>
          <p:cNvSpPr>
            <a:spLocks noGrp="1"/>
          </p:cNvSpPr>
          <p:nvPr>
            <p:ph idx="1"/>
          </p:nvPr>
        </p:nvSpPr>
        <p:spPr>
          <a:xfrm>
            <a:off x="228600" y="3505200"/>
            <a:ext cx="8686800" cy="3124200"/>
          </a:xfrm>
        </p:spPr>
        <p:txBody>
          <a:bodyPr/>
          <a:lstStyle/>
          <a:p>
            <a:pPr marL="0" indent="0"/>
            <a:r>
              <a:rPr lang="en-US" sz="4000" dirty="0">
                <a:sym typeface="Wingdings" panose="05000000000000000000" pitchFamily="2" charset="2"/>
              </a:rPr>
              <a:t>1.	particulars 	 universals</a:t>
            </a:r>
          </a:p>
          <a:p>
            <a:pPr marL="0" indent="0"/>
            <a:r>
              <a:rPr lang="en-US" sz="4000" dirty="0">
                <a:sym typeface="Wingdings" panose="05000000000000000000" pitchFamily="2" charset="2"/>
              </a:rPr>
              <a:t>*2.	continuants  occurrents</a:t>
            </a:r>
            <a:endParaRPr lang="en-US" sz="4000" dirty="0"/>
          </a:p>
          <a:p>
            <a:pPr marL="0" indent="0"/>
            <a:r>
              <a:rPr lang="en-US" sz="4000" dirty="0">
                <a:sym typeface="Wingdings" panose="05000000000000000000" pitchFamily="2" charset="2"/>
              </a:rPr>
              <a:t>3.	reality  representation</a:t>
            </a:r>
          </a:p>
          <a:p>
            <a:pPr algn="ctr"/>
            <a:endParaRPr lang="en-US" sz="4000" dirty="0"/>
          </a:p>
          <a:p>
            <a:endParaRPr lang="en-US" sz="4000" dirty="0"/>
          </a:p>
        </p:txBody>
      </p:sp>
    </p:spTree>
    <p:extLst>
      <p:ext uri="{BB962C8B-B14F-4D97-AF65-F5344CB8AC3E}">
        <p14:creationId xmlns:p14="http://schemas.microsoft.com/office/powerpoint/2010/main" val="347639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Basic Principles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3947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Continuants </a:t>
            </a:r>
            <a:r>
              <a:rPr lang="en-US" dirty="0">
                <a:sym typeface="Wingdings" panose="05000000000000000000" pitchFamily="2" charset="2"/>
              </a:rPr>
              <a:t> Occurrents (1)</a:t>
            </a:r>
            <a:endParaRPr lang="en-US" dirty="0"/>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2321560" y="2362200"/>
            <a:ext cx="673608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2" name="TextBox 31"/>
          <p:cNvSpPr txBox="1"/>
          <p:nvPr/>
        </p:nvSpPr>
        <p:spPr>
          <a:xfrm>
            <a:off x="10270834" y="1295400"/>
            <a:ext cx="18473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66"/>
              </a:solidFill>
              <a:effectLst/>
              <a:uLnTx/>
              <a:uFillTx/>
              <a:latin typeface="Times New Roman" pitchFamily="18" charset="0"/>
              <a:ea typeface="+mn-ea"/>
              <a:cs typeface="+mn-cs"/>
            </a:endParaRPr>
          </a:p>
        </p:txBody>
      </p:sp>
      <p:sp>
        <p:nvSpPr>
          <p:cNvPr id="33" name="Rectangle 32"/>
          <p:cNvSpPr/>
          <p:nvPr/>
        </p:nvSpPr>
        <p:spPr>
          <a:xfrm>
            <a:off x="2343150" y="2644170"/>
            <a:ext cx="3124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Entities that at any time they 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in total</a:t>
            </a:r>
            <a:endPar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4" name="Rectangle 33"/>
          <p:cNvSpPr/>
          <p:nvPr/>
        </p:nvSpPr>
        <p:spPr>
          <a:xfrm>
            <a:off x="5753100" y="2638425"/>
            <a:ext cx="3124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Entities that at any time they 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exist only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partially</a:t>
            </a:r>
            <a:endPar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5" name="Rectangle 34"/>
          <p:cNvSpPr/>
          <p:nvPr/>
        </p:nvSpPr>
        <p:spPr>
          <a:xfrm>
            <a:off x="86361" y="6520190"/>
            <a:ext cx="8981439" cy="26161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imes New Roman" pitchFamily="18" charset="0"/>
                <a:ea typeface="+mn-ea"/>
                <a:cs typeface="+mn-cs"/>
              </a:rPr>
              <a:t>Smith B, Ceusters W. Ontological Realism as a Methodology for Coordinated Evolution of Scientific Ontologies. Applied Ontology, 2010;5(3-4):139-188.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50</a:t>
            </a:fld>
            <a:endParaRPr lang="en-US"/>
          </a:p>
        </p:txBody>
      </p:sp>
    </p:spTree>
    <p:extLst>
      <p:ext uri="{BB962C8B-B14F-4D97-AF65-F5344CB8AC3E}">
        <p14:creationId xmlns:p14="http://schemas.microsoft.com/office/powerpoint/2010/main" val="3349064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631815" y="5334000"/>
            <a:ext cx="3425825" cy="990600"/>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Rectangle 12"/>
          <p:cNvSpPr/>
          <p:nvPr/>
        </p:nvSpPr>
        <p:spPr bwMode="auto">
          <a:xfrm>
            <a:off x="2514600" y="5334000"/>
            <a:ext cx="2895600" cy="990600"/>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ounded Rectangle 11"/>
          <p:cNvSpPr/>
          <p:nvPr/>
        </p:nvSpPr>
        <p:spPr bwMode="auto">
          <a:xfrm>
            <a:off x="5867400" y="2667000"/>
            <a:ext cx="2895600" cy="838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1" name="Rounded Rectangle 10"/>
          <p:cNvSpPr/>
          <p:nvPr/>
        </p:nvSpPr>
        <p:spPr bwMode="auto">
          <a:xfrm>
            <a:off x="2819400" y="2667000"/>
            <a:ext cx="2133600" cy="838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r>
              <a:rPr lang="en-US" dirty="0"/>
              <a:t>Continuants </a:t>
            </a:r>
            <a:r>
              <a:rPr lang="en-US" dirty="0">
                <a:sym typeface="Wingdings" panose="05000000000000000000" pitchFamily="2" charset="2"/>
              </a:rPr>
              <a:t> Occurrents (2)</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426128750"/>
              </p:ext>
            </p:extLst>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r>
                        <a:rPr lang="en-US" sz="2400" b="1" dirty="0">
                          <a:solidFill>
                            <a:schemeClr val="bg1"/>
                          </a:solidFill>
                        </a:rPr>
                        <a:t>Universals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tx1"/>
                          </a:solidFill>
                        </a:rPr>
                        <a:t>Tooth</a:t>
                      </a: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tx1"/>
                          </a:solidFill>
                        </a:rPr>
                        <a:t>Teeth 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left</a:t>
                      </a:r>
                      <a:r>
                        <a:rPr lang="en-US" sz="2800" baseline="0" dirty="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000" dirty="0">
                          <a:solidFill>
                            <a:schemeClr val="tx1"/>
                          </a:solidFill>
                        </a:rPr>
                        <a:t>My teeth grinding during my most recent ontology paper</a:t>
                      </a:r>
                      <a:r>
                        <a:rPr lang="en-US" sz="2000" baseline="0" dirty="0">
                          <a:solidFill>
                            <a:schemeClr val="tx1"/>
                          </a:solidFill>
                        </a:rPr>
                        <a:t> reviewing</a:t>
                      </a:r>
                      <a:endParaRPr lang="en-US" sz="20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4" name="Slide Number Placeholder 3"/>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57892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NEVER FORGET!</a:t>
            </a:r>
          </a:p>
        </p:txBody>
      </p:sp>
      <p:sp>
        <p:nvSpPr>
          <p:cNvPr id="3" name="Content Placeholder 2"/>
          <p:cNvSpPr>
            <a:spLocks noGrp="1"/>
          </p:cNvSpPr>
          <p:nvPr>
            <p:ph idx="1"/>
          </p:nvPr>
        </p:nvSpPr>
        <p:spPr>
          <a:xfrm>
            <a:off x="4267200" y="1676400"/>
            <a:ext cx="4648200" cy="4953000"/>
          </a:xfrm>
        </p:spPr>
        <p:txBody>
          <a:bodyPr/>
          <a:lstStyle/>
          <a:p>
            <a:pPr marL="0" indent="0" algn="ctr"/>
            <a:r>
              <a:rPr lang="en-US" sz="3200" dirty="0"/>
              <a:t>Whenever a continuant particular is described to stand in some relation to something else – another particular or a universal – time indexing is required !</a:t>
            </a:r>
          </a:p>
          <a:p>
            <a:pPr marL="0" indent="0" algn="ctr"/>
            <a:r>
              <a:rPr lang="en-US" dirty="0"/>
              <a:t>(except when otherwise stated in BFO2020)</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52</a:t>
            </a:fld>
            <a:endParaRPr lang="en-US"/>
          </a:p>
        </p:txBody>
      </p:sp>
      <p:pic>
        <p:nvPicPr>
          <p:cNvPr id="5" name="Picture 4"/>
          <p:cNvPicPr>
            <a:picLocks noChangeAspect="1"/>
          </p:cNvPicPr>
          <p:nvPr/>
        </p:nvPicPr>
        <p:blipFill>
          <a:blip r:embed="rId2"/>
          <a:stretch>
            <a:fillRect/>
          </a:stretch>
        </p:blipFill>
        <p:spPr>
          <a:xfrm>
            <a:off x="457201" y="1454444"/>
            <a:ext cx="3581400" cy="5185284"/>
          </a:xfrm>
          <a:prstGeom prst="rect">
            <a:avLst/>
          </a:prstGeom>
        </p:spPr>
      </p:pic>
    </p:spTree>
    <p:extLst>
      <p:ext uri="{BB962C8B-B14F-4D97-AF65-F5344CB8AC3E}">
        <p14:creationId xmlns:p14="http://schemas.microsoft.com/office/powerpoint/2010/main" val="1702348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time indexing</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53</a:t>
            </a:fld>
            <a:endParaRPr lang="en-US"/>
          </a:p>
        </p:txBody>
      </p:sp>
      <p:sp>
        <p:nvSpPr>
          <p:cNvPr id="5" name="Text Box 28"/>
          <p:cNvSpPr txBox="1">
            <a:spLocks noChangeArrowheads="1"/>
          </p:cNvSpPr>
          <p:nvPr/>
        </p:nvSpPr>
        <p:spPr bwMode="auto">
          <a:xfrm>
            <a:off x="685800" y="1828800"/>
            <a:ext cx="685800" cy="244475"/>
          </a:xfrm>
          <a:prstGeom prst="rect">
            <a:avLst/>
          </a:prstGeom>
          <a:solidFill>
            <a:srgbClr val="FFB863"/>
          </a:solidFill>
          <a:ln w="9525">
            <a:solidFill>
              <a:schemeClr val="tx1"/>
            </a:solidFill>
            <a:miter lim="800000"/>
            <a:headEnd/>
            <a:tailEnd/>
          </a:ln>
        </p:spPr>
        <p:txBody>
          <a:bodyPr tIns="10800" bIns="10800"/>
          <a:lstStyle/>
          <a:p>
            <a:pPr algn="l"/>
            <a:r>
              <a:rPr lang="nl-BE" sz="1400" b="0" dirty="0">
                <a:solidFill>
                  <a:schemeClr val="tx1"/>
                </a:solidFill>
                <a:cs typeface="Times New Roman" pitchFamily="18" charset="0"/>
              </a:rPr>
              <a:t>0939</a:t>
            </a:r>
            <a:endParaRPr lang="nl-NL" sz="1400" b="0" dirty="0">
              <a:solidFill>
                <a:schemeClr val="tx1"/>
              </a:solidFill>
              <a:cs typeface="Times New Roman" pitchFamily="18" charset="0"/>
            </a:endParaRPr>
          </a:p>
        </p:txBody>
      </p:sp>
      <p:sp>
        <p:nvSpPr>
          <p:cNvPr id="6" name="Text Box 29"/>
          <p:cNvSpPr txBox="1">
            <a:spLocks noChangeArrowheads="1"/>
          </p:cNvSpPr>
          <p:nvPr/>
        </p:nvSpPr>
        <p:spPr bwMode="auto">
          <a:xfrm>
            <a:off x="1447800" y="1828800"/>
            <a:ext cx="1066800" cy="244475"/>
          </a:xfrm>
          <a:prstGeom prst="rect">
            <a:avLst/>
          </a:prstGeom>
          <a:solidFill>
            <a:srgbClr val="FFB863"/>
          </a:solidFill>
          <a:ln w="9525">
            <a:solidFill>
              <a:schemeClr val="tx1"/>
            </a:solidFill>
            <a:miter lim="800000"/>
            <a:headEnd/>
            <a:tailEnd/>
          </a:ln>
        </p:spPr>
        <p:txBody>
          <a:bodyPr tIns="10800" bIns="10800"/>
          <a:lstStyle/>
          <a:p>
            <a:pPr algn="l"/>
            <a:r>
              <a:rPr lang="nl-BE" sz="1400" dirty="0">
                <a:cs typeface="Times New Roman" pitchFamily="18" charset="0"/>
              </a:rPr>
              <a:t>12</a:t>
            </a:r>
            <a:r>
              <a:rPr lang="nl-BE" sz="1400" b="0" dirty="0">
                <a:solidFill>
                  <a:schemeClr val="tx1"/>
                </a:solidFill>
                <a:cs typeface="Times New Roman" pitchFamily="18" charset="0"/>
              </a:rPr>
              <a:t>/24/1991</a:t>
            </a:r>
            <a:endParaRPr lang="nl-NL" sz="1400" b="0" dirty="0">
              <a:solidFill>
                <a:schemeClr val="tx1"/>
              </a:solidFill>
              <a:cs typeface="Times New Roman" pitchFamily="18" charset="0"/>
            </a:endParaRPr>
          </a:p>
        </p:txBody>
      </p:sp>
      <p:sp>
        <p:nvSpPr>
          <p:cNvPr id="7" name="Text Box 30"/>
          <p:cNvSpPr txBox="1">
            <a:spLocks noChangeArrowheads="1"/>
          </p:cNvSpPr>
          <p:nvPr/>
        </p:nvSpPr>
        <p:spPr bwMode="auto">
          <a:xfrm>
            <a:off x="2590800" y="1828800"/>
            <a:ext cx="2209800" cy="244475"/>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255174002</a:t>
            </a:r>
          </a:p>
        </p:txBody>
      </p:sp>
      <p:sp>
        <p:nvSpPr>
          <p:cNvPr id="8" name="Text Box 31"/>
          <p:cNvSpPr txBox="1">
            <a:spLocks noChangeArrowheads="1"/>
          </p:cNvSpPr>
          <p:nvPr/>
        </p:nvSpPr>
        <p:spPr bwMode="auto">
          <a:xfrm>
            <a:off x="4876800" y="1828800"/>
            <a:ext cx="3657600" cy="244475"/>
          </a:xfrm>
          <a:prstGeom prst="rect">
            <a:avLst/>
          </a:prstGeom>
          <a:solidFill>
            <a:srgbClr val="FFB863"/>
          </a:solidFill>
          <a:ln w="9525">
            <a:solidFill>
              <a:schemeClr val="tx1"/>
            </a:solidFill>
            <a:miter lim="800000"/>
            <a:headEnd/>
            <a:tailEnd/>
          </a:ln>
        </p:spPr>
        <p:txBody>
          <a:bodyPr tIns="10800" bIns="10800"/>
          <a:lstStyle/>
          <a:p>
            <a:pPr algn="l"/>
            <a:r>
              <a:rPr lang="nl-NL" sz="1400" b="0" dirty="0">
                <a:solidFill>
                  <a:schemeClr val="tx1"/>
                </a:solidFill>
                <a:cs typeface="Times New Roman" pitchFamily="18" charset="0"/>
              </a:rPr>
              <a:t>benign tumor of left </a:t>
            </a:r>
            <a:r>
              <a:rPr lang="nl-NL" sz="1400" dirty="0">
                <a:cs typeface="Times New Roman" pitchFamily="18" charset="0"/>
              </a:rPr>
              <a:t>kidney</a:t>
            </a:r>
            <a:endParaRPr lang="nl-NL" sz="1400" b="0" dirty="0">
              <a:solidFill>
                <a:schemeClr val="tx1"/>
              </a:solidFill>
              <a:cs typeface="Times New Roman" pitchFamily="18" charset="0"/>
            </a:endParaRPr>
          </a:p>
        </p:txBody>
      </p:sp>
      <p:sp>
        <p:nvSpPr>
          <p:cNvPr id="9" name="Text Box 72"/>
          <p:cNvSpPr txBox="1">
            <a:spLocks noChangeArrowheads="1"/>
          </p:cNvSpPr>
          <p:nvPr/>
        </p:nvSpPr>
        <p:spPr bwMode="auto">
          <a:xfrm>
            <a:off x="685800" y="1524000"/>
            <a:ext cx="663575" cy="306388"/>
          </a:xfrm>
          <a:prstGeom prst="rect">
            <a:avLst/>
          </a:prstGeom>
          <a:solidFill>
            <a:srgbClr val="000066"/>
          </a:solidFill>
          <a:ln w="9525">
            <a:solidFill>
              <a:schemeClr val="tx1"/>
            </a:solidFill>
            <a:miter lim="800000"/>
            <a:headEnd/>
            <a:tailEnd/>
          </a:ln>
        </p:spPr>
        <p:txBody>
          <a:bodyPr wrap="none" tIns="10800" bIns="10800">
            <a:spAutoFit/>
          </a:bodyPr>
          <a:lstStyle/>
          <a:p>
            <a:r>
              <a:rPr lang="nl-BE" sz="1800" dirty="0">
                <a:solidFill>
                  <a:schemeClr val="bg1"/>
                </a:solidFill>
                <a:cs typeface="Times New Roman" pitchFamily="18" charset="0"/>
              </a:rPr>
              <a:t>PtID</a:t>
            </a:r>
            <a:endParaRPr lang="nl-NL" sz="1800" dirty="0">
              <a:solidFill>
                <a:schemeClr val="bg1"/>
              </a:solidFill>
              <a:cs typeface="Times New Roman" pitchFamily="18" charset="0"/>
            </a:endParaRPr>
          </a:p>
        </p:txBody>
      </p:sp>
      <p:sp>
        <p:nvSpPr>
          <p:cNvPr id="10" name="Text Box 73"/>
          <p:cNvSpPr txBox="1">
            <a:spLocks noChangeArrowheads="1"/>
          </p:cNvSpPr>
          <p:nvPr/>
        </p:nvSpPr>
        <p:spPr bwMode="auto">
          <a:xfrm>
            <a:off x="1447800" y="1524000"/>
            <a:ext cx="10668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Date</a:t>
            </a:r>
            <a:endParaRPr lang="nl-NL" sz="1800">
              <a:solidFill>
                <a:schemeClr val="bg1"/>
              </a:solidFill>
              <a:cs typeface="Times New Roman" pitchFamily="18" charset="0"/>
            </a:endParaRPr>
          </a:p>
        </p:txBody>
      </p:sp>
      <p:sp>
        <p:nvSpPr>
          <p:cNvPr id="11" name="Text Box 74"/>
          <p:cNvSpPr txBox="1">
            <a:spLocks noChangeArrowheads="1"/>
          </p:cNvSpPr>
          <p:nvPr/>
        </p:nvSpPr>
        <p:spPr bwMode="auto">
          <a:xfrm>
            <a:off x="2590800" y="1524000"/>
            <a:ext cx="22098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ObsCode</a:t>
            </a:r>
            <a:endParaRPr lang="nl-NL" sz="1800">
              <a:solidFill>
                <a:schemeClr val="bg1"/>
              </a:solidFill>
              <a:cs typeface="Times New Roman" pitchFamily="18" charset="0"/>
            </a:endParaRPr>
          </a:p>
        </p:txBody>
      </p:sp>
      <p:sp>
        <p:nvSpPr>
          <p:cNvPr id="12" name="Text Box 75"/>
          <p:cNvSpPr txBox="1">
            <a:spLocks noChangeArrowheads="1"/>
          </p:cNvSpPr>
          <p:nvPr/>
        </p:nvSpPr>
        <p:spPr bwMode="auto">
          <a:xfrm>
            <a:off x="4876800" y="1524000"/>
            <a:ext cx="36576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Narrative</a:t>
            </a:r>
            <a:endParaRPr lang="nl-NL" sz="1800">
              <a:solidFill>
                <a:schemeClr val="bg1"/>
              </a:solidFill>
              <a:cs typeface="Times New Roman" pitchFamily="18" charset="0"/>
            </a:endParaRPr>
          </a:p>
        </p:txBody>
      </p:sp>
      <p:sp>
        <p:nvSpPr>
          <p:cNvPr id="13" name="Text Box 76"/>
          <p:cNvSpPr txBox="1">
            <a:spLocks noChangeArrowheads="1"/>
          </p:cNvSpPr>
          <p:nvPr/>
        </p:nvSpPr>
        <p:spPr bwMode="auto">
          <a:xfrm>
            <a:off x="685800" y="2057400"/>
            <a:ext cx="685800" cy="244475"/>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14" name="Text Box 77"/>
          <p:cNvSpPr txBox="1">
            <a:spLocks noChangeArrowheads="1"/>
          </p:cNvSpPr>
          <p:nvPr/>
        </p:nvSpPr>
        <p:spPr bwMode="auto">
          <a:xfrm>
            <a:off x="1447800" y="2057400"/>
            <a:ext cx="1066800" cy="244475"/>
          </a:xfrm>
          <a:prstGeom prst="rect">
            <a:avLst/>
          </a:prstGeom>
          <a:solidFill>
            <a:srgbClr val="FFB863"/>
          </a:solidFill>
          <a:ln w="9525">
            <a:solidFill>
              <a:schemeClr val="tx1"/>
            </a:solidFill>
            <a:miter lim="800000"/>
            <a:headEnd/>
            <a:tailEnd/>
          </a:ln>
        </p:spPr>
        <p:txBody>
          <a:bodyPr tIns="10800" bIns="10800"/>
          <a:lstStyle/>
          <a:p>
            <a:pPr algn="l"/>
            <a:r>
              <a:rPr lang="nl-BE" sz="1400" dirty="0">
                <a:cs typeface="Times New Roman" pitchFamily="18" charset="0"/>
              </a:rPr>
              <a:t>09</a:t>
            </a:r>
            <a:r>
              <a:rPr lang="nl-BE" sz="1400" b="0" dirty="0">
                <a:solidFill>
                  <a:schemeClr val="tx1"/>
                </a:solidFill>
                <a:cs typeface="Times New Roman" pitchFamily="18" charset="0"/>
              </a:rPr>
              <a:t>/17/1998</a:t>
            </a:r>
            <a:endParaRPr lang="nl-NL" sz="1400" b="0" dirty="0">
              <a:solidFill>
                <a:schemeClr val="tx1"/>
              </a:solidFill>
              <a:cs typeface="Times New Roman" pitchFamily="18" charset="0"/>
            </a:endParaRPr>
          </a:p>
        </p:txBody>
      </p:sp>
      <p:sp>
        <p:nvSpPr>
          <p:cNvPr id="15" name="Text Box 78"/>
          <p:cNvSpPr txBox="1">
            <a:spLocks noChangeArrowheads="1"/>
          </p:cNvSpPr>
          <p:nvPr/>
        </p:nvSpPr>
        <p:spPr bwMode="auto">
          <a:xfrm>
            <a:off x="2590800" y="2057400"/>
            <a:ext cx="2209800" cy="244475"/>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255087006</a:t>
            </a:r>
          </a:p>
        </p:txBody>
      </p:sp>
      <p:sp>
        <p:nvSpPr>
          <p:cNvPr id="16" name="Text Box 79"/>
          <p:cNvSpPr txBox="1">
            <a:spLocks noChangeArrowheads="1"/>
          </p:cNvSpPr>
          <p:nvPr/>
        </p:nvSpPr>
        <p:spPr bwMode="auto">
          <a:xfrm>
            <a:off x="4876800" y="2057400"/>
            <a:ext cx="3657600" cy="244475"/>
          </a:xfrm>
          <a:prstGeom prst="rect">
            <a:avLst/>
          </a:prstGeom>
          <a:solidFill>
            <a:srgbClr val="FFB863"/>
          </a:solidFill>
          <a:ln w="9525">
            <a:solidFill>
              <a:schemeClr val="tx1"/>
            </a:solidFill>
            <a:miter lim="800000"/>
            <a:headEnd/>
            <a:tailEnd/>
          </a:ln>
        </p:spPr>
        <p:txBody>
          <a:bodyPr tIns="10800" bIns="10800"/>
          <a:lstStyle/>
          <a:p>
            <a:pPr algn="l"/>
            <a:r>
              <a:rPr lang="nl-NL" sz="1400" b="0" dirty="0">
                <a:solidFill>
                  <a:schemeClr val="tx1"/>
                </a:solidFill>
                <a:cs typeface="Times New Roman" pitchFamily="18" charset="0"/>
              </a:rPr>
              <a:t>malignant </a:t>
            </a:r>
            <a:r>
              <a:rPr lang="nl-NL" sz="1400" dirty="0">
                <a:cs typeface="Times New Roman" pitchFamily="18" charset="0"/>
              </a:rPr>
              <a:t>tumor of left kidney</a:t>
            </a:r>
            <a:endParaRPr lang="nl-NL" sz="1400" b="0" dirty="0">
              <a:solidFill>
                <a:schemeClr val="tx1"/>
              </a:solidFill>
              <a:cs typeface="Times New Roman" pitchFamily="18" charset="0"/>
            </a:endParaRPr>
          </a:p>
        </p:txBody>
      </p:sp>
      <p:sp>
        <p:nvSpPr>
          <p:cNvPr id="36" name="TextBox 35"/>
          <p:cNvSpPr txBox="1"/>
          <p:nvPr/>
        </p:nvSpPr>
        <p:spPr>
          <a:xfrm>
            <a:off x="1427447" y="2462235"/>
            <a:ext cx="3017173" cy="461665"/>
          </a:xfrm>
          <a:prstGeom prst="rect">
            <a:avLst/>
          </a:prstGeom>
          <a:noFill/>
        </p:spPr>
        <p:txBody>
          <a:bodyPr wrap="none" rtlCol="0">
            <a:spAutoFit/>
          </a:bodyPr>
          <a:lstStyle/>
          <a:p>
            <a:r>
              <a:rPr lang="en-US" dirty="0">
                <a:solidFill>
                  <a:schemeClr val="bg1"/>
                </a:solidFill>
              </a:rPr>
              <a:t>What may be the case?</a:t>
            </a:r>
          </a:p>
        </p:txBody>
      </p:sp>
    </p:spTree>
    <p:extLst>
      <p:ext uri="{BB962C8B-B14F-4D97-AF65-F5344CB8AC3E}">
        <p14:creationId xmlns:p14="http://schemas.microsoft.com/office/powerpoint/2010/main" val="2757086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time indexing (1)</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54</a:t>
            </a:fld>
            <a:endParaRPr lang="en-US"/>
          </a:p>
        </p:txBody>
      </p:sp>
      <p:sp>
        <p:nvSpPr>
          <p:cNvPr id="5" name="Text Box 28"/>
          <p:cNvSpPr txBox="1">
            <a:spLocks noChangeArrowheads="1"/>
          </p:cNvSpPr>
          <p:nvPr/>
        </p:nvSpPr>
        <p:spPr bwMode="auto">
          <a:xfrm>
            <a:off x="685800" y="1828800"/>
            <a:ext cx="685800" cy="244475"/>
          </a:xfrm>
          <a:prstGeom prst="rect">
            <a:avLst/>
          </a:prstGeom>
          <a:solidFill>
            <a:srgbClr val="FFB863"/>
          </a:solidFill>
          <a:ln w="9525">
            <a:solidFill>
              <a:schemeClr val="tx1"/>
            </a:solidFill>
            <a:miter lim="800000"/>
            <a:headEnd/>
            <a:tailEnd/>
          </a:ln>
        </p:spPr>
        <p:txBody>
          <a:bodyPr tIns="10800" bIns="10800"/>
          <a:lstStyle/>
          <a:p>
            <a:pPr algn="l"/>
            <a:r>
              <a:rPr lang="nl-BE" sz="1400" b="0" dirty="0">
                <a:solidFill>
                  <a:schemeClr val="tx1"/>
                </a:solidFill>
                <a:cs typeface="Times New Roman" pitchFamily="18" charset="0"/>
              </a:rPr>
              <a:t>0939</a:t>
            </a:r>
            <a:endParaRPr lang="nl-NL" sz="1400" b="0" dirty="0">
              <a:solidFill>
                <a:schemeClr val="tx1"/>
              </a:solidFill>
              <a:cs typeface="Times New Roman" pitchFamily="18" charset="0"/>
            </a:endParaRPr>
          </a:p>
        </p:txBody>
      </p:sp>
      <p:sp>
        <p:nvSpPr>
          <p:cNvPr id="6" name="Text Box 29"/>
          <p:cNvSpPr txBox="1">
            <a:spLocks noChangeArrowheads="1"/>
          </p:cNvSpPr>
          <p:nvPr/>
        </p:nvSpPr>
        <p:spPr bwMode="auto">
          <a:xfrm>
            <a:off x="1447800" y="1828800"/>
            <a:ext cx="1066800" cy="244475"/>
          </a:xfrm>
          <a:prstGeom prst="rect">
            <a:avLst/>
          </a:prstGeom>
          <a:solidFill>
            <a:srgbClr val="FFB863"/>
          </a:solidFill>
          <a:ln w="9525">
            <a:solidFill>
              <a:schemeClr val="tx1"/>
            </a:solidFill>
            <a:miter lim="800000"/>
            <a:headEnd/>
            <a:tailEnd/>
          </a:ln>
        </p:spPr>
        <p:txBody>
          <a:bodyPr tIns="10800" bIns="10800"/>
          <a:lstStyle/>
          <a:p>
            <a:pPr algn="l"/>
            <a:r>
              <a:rPr lang="nl-BE" sz="1400" dirty="0">
                <a:cs typeface="Times New Roman" pitchFamily="18" charset="0"/>
              </a:rPr>
              <a:t>12</a:t>
            </a:r>
            <a:r>
              <a:rPr lang="nl-BE" sz="1400" b="0" dirty="0">
                <a:solidFill>
                  <a:schemeClr val="tx1"/>
                </a:solidFill>
                <a:cs typeface="Times New Roman" pitchFamily="18" charset="0"/>
              </a:rPr>
              <a:t>/24/1991</a:t>
            </a:r>
            <a:endParaRPr lang="nl-NL" sz="1400" b="0" dirty="0">
              <a:solidFill>
                <a:schemeClr val="tx1"/>
              </a:solidFill>
              <a:cs typeface="Times New Roman" pitchFamily="18" charset="0"/>
            </a:endParaRPr>
          </a:p>
        </p:txBody>
      </p:sp>
      <p:sp>
        <p:nvSpPr>
          <p:cNvPr id="7" name="Text Box 30"/>
          <p:cNvSpPr txBox="1">
            <a:spLocks noChangeArrowheads="1"/>
          </p:cNvSpPr>
          <p:nvPr/>
        </p:nvSpPr>
        <p:spPr bwMode="auto">
          <a:xfrm>
            <a:off x="2590800" y="1828800"/>
            <a:ext cx="2209800" cy="244475"/>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255174002</a:t>
            </a:r>
          </a:p>
        </p:txBody>
      </p:sp>
      <p:sp>
        <p:nvSpPr>
          <p:cNvPr id="8" name="Text Box 31"/>
          <p:cNvSpPr txBox="1">
            <a:spLocks noChangeArrowheads="1"/>
          </p:cNvSpPr>
          <p:nvPr/>
        </p:nvSpPr>
        <p:spPr bwMode="auto">
          <a:xfrm>
            <a:off x="4876800" y="1828800"/>
            <a:ext cx="3657600" cy="244475"/>
          </a:xfrm>
          <a:prstGeom prst="rect">
            <a:avLst/>
          </a:prstGeom>
          <a:solidFill>
            <a:srgbClr val="FFB863"/>
          </a:solidFill>
          <a:ln w="9525">
            <a:solidFill>
              <a:schemeClr val="tx1"/>
            </a:solidFill>
            <a:miter lim="800000"/>
            <a:headEnd/>
            <a:tailEnd/>
          </a:ln>
        </p:spPr>
        <p:txBody>
          <a:bodyPr tIns="10800" bIns="10800"/>
          <a:lstStyle/>
          <a:p>
            <a:pPr algn="l"/>
            <a:r>
              <a:rPr lang="nl-NL" sz="1400" b="0" dirty="0">
                <a:solidFill>
                  <a:schemeClr val="tx1"/>
                </a:solidFill>
                <a:cs typeface="Times New Roman" pitchFamily="18" charset="0"/>
              </a:rPr>
              <a:t>benign tumor of left </a:t>
            </a:r>
            <a:r>
              <a:rPr lang="nl-NL" sz="1400" dirty="0">
                <a:cs typeface="Times New Roman" pitchFamily="18" charset="0"/>
              </a:rPr>
              <a:t>kidney</a:t>
            </a:r>
            <a:endParaRPr lang="nl-NL" sz="1400" b="0" dirty="0">
              <a:solidFill>
                <a:schemeClr val="tx1"/>
              </a:solidFill>
              <a:cs typeface="Times New Roman" pitchFamily="18" charset="0"/>
            </a:endParaRPr>
          </a:p>
        </p:txBody>
      </p:sp>
      <p:sp>
        <p:nvSpPr>
          <p:cNvPr id="9" name="Text Box 72"/>
          <p:cNvSpPr txBox="1">
            <a:spLocks noChangeArrowheads="1"/>
          </p:cNvSpPr>
          <p:nvPr/>
        </p:nvSpPr>
        <p:spPr bwMode="auto">
          <a:xfrm>
            <a:off x="685800" y="1524000"/>
            <a:ext cx="663575" cy="306388"/>
          </a:xfrm>
          <a:prstGeom prst="rect">
            <a:avLst/>
          </a:prstGeom>
          <a:solidFill>
            <a:srgbClr val="000066"/>
          </a:solidFill>
          <a:ln w="9525">
            <a:solidFill>
              <a:schemeClr val="tx1"/>
            </a:solidFill>
            <a:miter lim="800000"/>
            <a:headEnd/>
            <a:tailEnd/>
          </a:ln>
        </p:spPr>
        <p:txBody>
          <a:bodyPr wrap="none" tIns="10800" bIns="10800">
            <a:spAutoFit/>
          </a:bodyPr>
          <a:lstStyle/>
          <a:p>
            <a:r>
              <a:rPr lang="nl-BE" sz="1800" dirty="0">
                <a:solidFill>
                  <a:schemeClr val="bg1"/>
                </a:solidFill>
                <a:cs typeface="Times New Roman" pitchFamily="18" charset="0"/>
              </a:rPr>
              <a:t>PtID</a:t>
            </a:r>
            <a:endParaRPr lang="nl-NL" sz="1800" dirty="0">
              <a:solidFill>
                <a:schemeClr val="bg1"/>
              </a:solidFill>
              <a:cs typeface="Times New Roman" pitchFamily="18" charset="0"/>
            </a:endParaRPr>
          </a:p>
        </p:txBody>
      </p:sp>
      <p:sp>
        <p:nvSpPr>
          <p:cNvPr id="10" name="Text Box 73"/>
          <p:cNvSpPr txBox="1">
            <a:spLocks noChangeArrowheads="1"/>
          </p:cNvSpPr>
          <p:nvPr/>
        </p:nvSpPr>
        <p:spPr bwMode="auto">
          <a:xfrm>
            <a:off x="1447800" y="1524000"/>
            <a:ext cx="10668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Date</a:t>
            </a:r>
            <a:endParaRPr lang="nl-NL" sz="1800">
              <a:solidFill>
                <a:schemeClr val="bg1"/>
              </a:solidFill>
              <a:cs typeface="Times New Roman" pitchFamily="18" charset="0"/>
            </a:endParaRPr>
          </a:p>
        </p:txBody>
      </p:sp>
      <p:sp>
        <p:nvSpPr>
          <p:cNvPr id="11" name="Text Box 74"/>
          <p:cNvSpPr txBox="1">
            <a:spLocks noChangeArrowheads="1"/>
          </p:cNvSpPr>
          <p:nvPr/>
        </p:nvSpPr>
        <p:spPr bwMode="auto">
          <a:xfrm>
            <a:off x="2590800" y="1524000"/>
            <a:ext cx="22098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ObsCode</a:t>
            </a:r>
            <a:endParaRPr lang="nl-NL" sz="1800">
              <a:solidFill>
                <a:schemeClr val="bg1"/>
              </a:solidFill>
              <a:cs typeface="Times New Roman" pitchFamily="18" charset="0"/>
            </a:endParaRPr>
          </a:p>
        </p:txBody>
      </p:sp>
      <p:sp>
        <p:nvSpPr>
          <p:cNvPr id="12" name="Text Box 75"/>
          <p:cNvSpPr txBox="1">
            <a:spLocks noChangeArrowheads="1"/>
          </p:cNvSpPr>
          <p:nvPr/>
        </p:nvSpPr>
        <p:spPr bwMode="auto">
          <a:xfrm>
            <a:off x="4876800" y="1524000"/>
            <a:ext cx="36576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Narrative</a:t>
            </a:r>
            <a:endParaRPr lang="nl-NL" sz="1800">
              <a:solidFill>
                <a:schemeClr val="bg1"/>
              </a:solidFill>
              <a:cs typeface="Times New Roman" pitchFamily="18" charset="0"/>
            </a:endParaRPr>
          </a:p>
        </p:txBody>
      </p:sp>
      <p:sp>
        <p:nvSpPr>
          <p:cNvPr id="13" name="Text Box 76"/>
          <p:cNvSpPr txBox="1">
            <a:spLocks noChangeArrowheads="1"/>
          </p:cNvSpPr>
          <p:nvPr/>
        </p:nvSpPr>
        <p:spPr bwMode="auto">
          <a:xfrm>
            <a:off x="685800" y="2057400"/>
            <a:ext cx="685800" cy="244475"/>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14" name="Text Box 77"/>
          <p:cNvSpPr txBox="1">
            <a:spLocks noChangeArrowheads="1"/>
          </p:cNvSpPr>
          <p:nvPr/>
        </p:nvSpPr>
        <p:spPr bwMode="auto">
          <a:xfrm>
            <a:off x="1447800" y="2057400"/>
            <a:ext cx="1066800" cy="244475"/>
          </a:xfrm>
          <a:prstGeom prst="rect">
            <a:avLst/>
          </a:prstGeom>
          <a:solidFill>
            <a:srgbClr val="FFB863"/>
          </a:solidFill>
          <a:ln w="9525">
            <a:solidFill>
              <a:schemeClr val="tx1"/>
            </a:solidFill>
            <a:miter lim="800000"/>
            <a:headEnd/>
            <a:tailEnd/>
          </a:ln>
        </p:spPr>
        <p:txBody>
          <a:bodyPr tIns="10800" bIns="10800"/>
          <a:lstStyle/>
          <a:p>
            <a:pPr algn="l"/>
            <a:r>
              <a:rPr lang="nl-BE" sz="1400" dirty="0">
                <a:cs typeface="Times New Roman" pitchFamily="18" charset="0"/>
              </a:rPr>
              <a:t>09</a:t>
            </a:r>
            <a:r>
              <a:rPr lang="nl-BE" sz="1400" b="0" dirty="0">
                <a:solidFill>
                  <a:schemeClr val="tx1"/>
                </a:solidFill>
                <a:cs typeface="Times New Roman" pitchFamily="18" charset="0"/>
              </a:rPr>
              <a:t>/17/1998</a:t>
            </a:r>
            <a:endParaRPr lang="nl-NL" sz="1400" b="0" dirty="0">
              <a:solidFill>
                <a:schemeClr val="tx1"/>
              </a:solidFill>
              <a:cs typeface="Times New Roman" pitchFamily="18" charset="0"/>
            </a:endParaRPr>
          </a:p>
        </p:txBody>
      </p:sp>
      <p:sp>
        <p:nvSpPr>
          <p:cNvPr id="15" name="Text Box 78"/>
          <p:cNvSpPr txBox="1">
            <a:spLocks noChangeArrowheads="1"/>
          </p:cNvSpPr>
          <p:nvPr/>
        </p:nvSpPr>
        <p:spPr bwMode="auto">
          <a:xfrm>
            <a:off x="2590800" y="2057400"/>
            <a:ext cx="2209800" cy="244475"/>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255087006</a:t>
            </a:r>
          </a:p>
        </p:txBody>
      </p:sp>
      <p:sp>
        <p:nvSpPr>
          <p:cNvPr id="16" name="Text Box 79"/>
          <p:cNvSpPr txBox="1">
            <a:spLocks noChangeArrowheads="1"/>
          </p:cNvSpPr>
          <p:nvPr/>
        </p:nvSpPr>
        <p:spPr bwMode="auto">
          <a:xfrm>
            <a:off x="4876800" y="2057400"/>
            <a:ext cx="3657600" cy="244475"/>
          </a:xfrm>
          <a:prstGeom prst="rect">
            <a:avLst/>
          </a:prstGeom>
          <a:solidFill>
            <a:srgbClr val="FFB863"/>
          </a:solidFill>
          <a:ln w="9525">
            <a:solidFill>
              <a:schemeClr val="tx1"/>
            </a:solidFill>
            <a:miter lim="800000"/>
            <a:headEnd/>
            <a:tailEnd/>
          </a:ln>
        </p:spPr>
        <p:txBody>
          <a:bodyPr tIns="10800" bIns="10800"/>
          <a:lstStyle/>
          <a:p>
            <a:pPr algn="l"/>
            <a:r>
              <a:rPr lang="nl-NL" sz="1400" b="0" dirty="0">
                <a:solidFill>
                  <a:schemeClr val="tx1"/>
                </a:solidFill>
                <a:cs typeface="Times New Roman" pitchFamily="18" charset="0"/>
              </a:rPr>
              <a:t>malignant </a:t>
            </a:r>
            <a:r>
              <a:rPr lang="nl-NL" sz="1400" dirty="0">
                <a:cs typeface="Times New Roman" pitchFamily="18" charset="0"/>
              </a:rPr>
              <a:t>tumor of left kidney</a:t>
            </a:r>
            <a:endParaRPr lang="nl-NL" sz="1400" b="0" dirty="0">
              <a:solidFill>
                <a:schemeClr val="tx1"/>
              </a:solidFill>
              <a:cs typeface="Times New Roman" pitchFamily="18" charset="0"/>
            </a:endParaRPr>
          </a:p>
        </p:txBody>
      </p:sp>
      <p:sp>
        <p:nvSpPr>
          <p:cNvPr id="20" name="Text Box 6"/>
          <p:cNvSpPr txBox="1">
            <a:spLocks noChangeArrowheads="1"/>
          </p:cNvSpPr>
          <p:nvPr/>
        </p:nvSpPr>
        <p:spPr bwMode="auto">
          <a:xfrm>
            <a:off x="6682098" y="6258580"/>
            <a:ext cx="723275"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#30</a:t>
            </a:r>
          </a:p>
        </p:txBody>
      </p:sp>
      <p:sp>
        <p:nvSpPr>
          <p:cNvPr id="21" name="AutoShape 7"/>
          <p:cNvSpPr>
            <a:spLocks noChangeArrowheads="1"/>
          </p:cNvSpPr>
          <p:nvPr/>
        </p:nvSpPr>
        <p:spPr bwMode="auto">
          <a:xfrm>
            <a:off x="742950" y="3220106"/>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benign</a:t>
            </a:r>
          </a:p>
          <a:p>
            <a:pPr algn="ctr" eaLnBrk="1" hangingPunct="1">
              <a:spcBef>
                <a:spcPct val="0"/>
              </a:spcBef>
              <a:buFontTx/>
              <a:buNone/>
            </a:pPr>
            <a:r>
              <a:rPr lang="en-US" altLang="en-US" sz="2800">
                <a:solidFill>
                  <a:srgbClr val="000066"/>
                </a:solidFill>
              </a:rPr>
              <a:t>tumor</a:t>
            </a:r>
          </a:p>
        </p:txBody>
      </p:sp>
      <p:sp>
        <p:nvSpPr>
          <p:cNvPr id="24" name="Rectangle 10"/>
          <p:cNvSpPr>
            <a:spLocks noChangeArrowheads="1"/>
          </p:cNvSpPr>
          <p:nvPr/>
        </p:nvSpPr>
        <p:spPr bwMode="auto">
          <a:xfrm>
            <a:off x="0" y="4958418"/>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bg1"/>
              </a:solidFill>
            </a:endParaRPr>
          </a:p>
        </p:txBody>
      </p:sp>
      <p:sp>
        <p:nvSpPr>
          <p:cNvPr id="25" name="Text Box 11"/>
          <p:cNvSpPr txBox="1">
            <a:spLocks noChangeArrowheads="1"/>
          </p:cNvSpPr>
          <p:nvPr/>
        </p:nvSpPr>
        <p:spPr bwMode="auto">
          <a:xfrm>
            <a:off x="1038538" y="5872818"/>
            <a:ext cx="723275"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#40</a:t>
            </a:r>
          </a:p>
        </p:txBody>
      </p:sp>
      <p:sp>
        <p:nvSpPr>
          <p:cNvPr id="26" name="AutoShape 12"/>
          <p:cNvSpPr>
            <a:spLocks noChangeArrowheads="1"/>
          </p:cNvSpPr>
          <p:nvPr/>
        </p:nvSpPr>
        <p:spPr bwMode="auto">
          <a:xfrm>
            <a:off x="3200400" y="3218518"/>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malignant</a:t>
            </a:r>
          </a:p>
          <a:p>
            <a:pPr algn="ctr" eaLnBrk="1" hangingPunct="1">
              <a:spcBef>
                <a:spcPct val="0"/>
              </a:spcBef>
              <a:buFontTx/>
              <a:buNone/>
            </a:pPr>
            <a:r>
              <a:rPr lang="en-US" altLang="en-US" sz="2800">
                <a:solidFill>
                  <a:srgbClr val="000066"/>
                </a:solidFill>
              </a:rPr>
              <a:t>tumor</a:t>
            </a:r>
          </a:p>
        </p:txBody>
      </p:sp>
      <p:cxnSp>
        <p:nvCxnSpPr>
          <p:cNvPr id="27" name="AutoShape 13"/>
          <p:cNvCxnSpPr>
            <a:cxnSpLocks noChangeShapeType="1"/>
            <a:stCxn id="33" idx="0"/>
            <a:endCxn id="26" idx="2"/>
          </p:cNvCxnSpPr>
          <p:nvPr/>
        </p:nvCxnSpPr>
        <p:spPr bwMode="auto">
          <a:xfrm flipH="1" flipV="1">
            <a:off x="4114800" y="4266268"/>
            <a:ext cx="1" cy="1377950"/>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8" name="Text Box 14"/>
          <p:cNvSpPr txBox="1">
            <a:spLocks noChangeArrowheads="1"/>
          </p:cNvSpPr>
          <p:nvPr/>
        </p:nvSpPr>
        <p:spPr bwMode="auto">
          <a:xfrm>
            <a:off x="2332038" y="574185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err="1">
                <a:solidFill>
                  <a:srgbClr val="92D050"/>
                </a:solidFill>
              </a:rPr>
              <a:t>partOf</a:t>
            </a:r>
            <a:r>
              <a:rPr lang="en-US" altLang="en-US" sz="1800" b="0" dirty="0">
                <a:solidFill>
                  <a:srgbClr val="92D050"/>
                </a:solidFill>
              </a:rPr>
              <a:t> </a:t>
            </a:r>
            <a:r>
              <a:rPr lang="en-US" altLang="en-US" sz="1800" dirty="0">
                <a:solidFill>
                  <a:srgbClr val="92D050"/>
                </a:solidFill>
              </a:rPr>
              <a:t>at t</a:t>
            </a:r>
            <a:r>
              <a:rPr lang="en-US" altLang="en-US" sz="1800" baseline="-25000" dirty="0">
                <a:solidFill>
                  <a:srgbClr val="92D050"/>
                </a:solidFill>
              </a:rPr>
              <a:t>1</a:t>
            </a:r>
          </a:p>
        </p:txBody>
      </p:sp>
      <p:sp>
        <p:nvSpPr>
          <p:cNvPr id="29" name="AutoShape 15"/>
          <p:cNvSpPr>
            <a:spLocks noChangeArrowheads="1"/>
          </p:cNvSpPr>
          <p:nvPr/>
        </p:nvSpPr>
        <p:spPr bwMode="auto">
          <a:xfrm>
            <a:off x="6154488" y="3510618"/>
            <a:ext cx="1778504" cy="578882"/>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rgbClr val="000066"/>
                </a:solidFill>
              </a:rPr>
              <a:t>left kidney</a:t>
            </a:r>
          </a:p>
        </p:txBody>
      </p:sp>
      <p:cxnSp>
        <p:nvCxnSpPr>
          <p:cNvPr id="30" name="AutoShape 16"/>
          <p:cNvCxnSpPr>
            <a:cxnSpLocks noChangeShapeType="1"/>
            <a:stCxn id="25" idx="3"/>
            <a:endCxn id="20" idx="1"/>
          </p:cNvCxnSpPr>
          <p:nvPr/>
        </p:nvCxnSpPr>
        <p:spPr bwMode="auto">
          <a:xfrm>
            <a:off x="1761813" y="6134428"/>
            <a:ext cx="4920285" cy="385762"/>
          </a:xfrm>
          <a:prstGeom prst="straightConnector1">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cxnSp>
      <p:sp>
        <p:nvSpPr>
          <p:cNvPr id="31" name="Text Box 17"/>
          <p:cNvSpPr txBox="1">
            <a:spLocks noChangeArrowheads="1"/>
          </p:cNvSpPr>
          <p:nvPr/>
        </p:nvSpPr>
        <p:spPr bwMode="auto">
          <a:xfrm>
            <a:off x="5299866" y="5796618"/>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err="1">
                <a:solidFill>
                  <a:srgbClr val="92D050"/>
                </a:solidFill>
              </a:rPr>
              <a:t>partOf</a:t>
            </a:r>
            <a:r>
              <a:rPr lang="en-US" altLang="en-US" sz="1800" b="0" dirty="0">
                <a:solidFill>
                  <a:srgbClr val="92D050"/>
                </a:solidFill>
              </a:rPr>
              <a:t> </a:t>
            </a:r>
            <a:r>
              <a:rPr lang="en-US" altLang="en-US" sz="1800" dirty="0">
                <a:solidFill>
                  <a:srgbClr val="92D050"/>
                </a:solidFill>
              </a:rPr>
              <a:t>at t</a:t>
            </a:r>
            <a:r>
              <a:rPr lang="en-US" altLang="en-US" sz="1800" baseline="-25000" dirty="0">
                <a:solidFill>
                  <a:srgbClr val="92D050"/>
                </a:solidFill>
              </a:rPr>
              <a:t>2</a:t>
            </a:r>
          </a:p>
        </p:txBody>
      </p:sp>
      <p:cxnSp>
        <p:nvCxnSpPr>
          <p:cNvPr id="32" name="AutoShape 18"/>
          <p:cNvCxnSpPr>
            <a:cxnSpLocks noChangeShapeType="1"/>
            <a:stCxn id="25" idx="0"/>
          </p:cNvCxnSpPr>
          <p:nvPr/>
        </p:nvCxnSpPr>
        <p:spPr bwMode="auto">
          <a:xfrm flipV="1">
            <a:off x="1400176" y="4267857"/>
            <a:ext cx="0" cy="1604961"/>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3" name="Text Box 11"/>
          <p:cNvSpPr txBox="1">
            <a:spLocks noChangeArrowheads="1"/>
          </p:cNvSpPr>
          <p:nvPr/>
        </p:nvSpPr>
        <p:spPr bwMode="auto">
          <a:xfrm>
            <a:off x="3753163" y="5644218"/>
            <a:ext cx="723275"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#41</a:t>
            </a:r>
          </a:p>
        </p:txBody>
      </p:sp>
      <p:cxnSp>
        <p:nvCxnSpPr>
          <p:cNvPr id="34" name="AutoShape 16"/>
          <p:cNvCxnSpPr>
            <a:cxnSpLocks noChangeShapeType="1"/>
            <a:stCxn id="33" idx="3"/>
            <a:endCxn id="20" idx="1"/>
          </p:cNvCxnSpPr>
          <p:nvPr/>
        </p:nvCxnSpPr>
        <p:spPr bwMode="auto">
          <a:xfrm>
            <a:off x="4476438" y="5905828"/>
            <a:ext cx="2205660" cy="614362"/>
          </a:xfrm>
          <a:prstGeom prst="straightConnector1">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cxnSp>
      <p:sp>
        <p:nvSpPr>
          <p:cNvPr id="17" name="Text Box 2"/>
          <p:cNvSpPr txBox="1">
            <a:spLocks noChangeArrowheads="1"/>
          </p:cNvSpPr>
          <p:nvPr/>
        </p:nvSpPr>
        <p:spPr bwMode="auto">
          <a:xfrm>
            <a:off x="4310858" y="5110818"/>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a:solidFill>
                  <a:schemeClr val="bg1"/>
                </a:solidFill>
              </a:rPr>
              <a:t>instanceOf at t</a:t>
            </a:r>
            <a:r>
              <a:rPr lang="en-US" altLang="en-US" sz="1800" baseline="-25000">
                <a:solidFill>
                  <a:schemeClr val="bg1"/>
                </a:solidFill>
              </a:rPr>
              <a:t>2</a:t>
            </a:r>
          </a:p>
        </p:txBody>
      </p:sp>
      <p:sp>
        <p:nvSpPr>
          <p:cNvPr id="18" name="Text Box 3"/>
          <p:cNvSpPr txBox="1">
            <a:spLocks noChangeArrowheads="1"/>
          </p:cNvSpPr>
          <p:nvPr/>
        </p:nvSpPr>
        <p:spPr bwMode="auto">
          <a:xfrm>
            <a:off x="7206458" y="5201306"/>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a:solidFill>
                  <a:schemeClr val="bg1"/>
                </a:solidFill>
              </a:rPr>
              <a:t>instanceOf at t</a:t>
            </a:r>
            <a:r>
              <a:rPr lang="en-US" altLang="en-US" sz="1800" baseline="-25000">
                <a:solidFill>
                  <a:schemeClr val="bg1"/>
                </a:solidFill>
              </a:rPr>
              <a:t>1</a:t>
            </a:r>
          </a:p>
        </p:txBody>
      </p:sp>
      <p:sp>
        <p:nvSpPr>
          <p:cNvPr id="19" name="Text Box 4"/>
          <p:cNvSpPr txBox="1">
            <a:spLocks noChangeArrowheads="1"/>
          </p:cNvSpPr>
          <p:nvPr/>
        </p:nvSpPr>
        <p:spPr bwMode="auto">
          <a:xfrm>
            <a:off x="7206458" y="4872693"/>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a:solidFill>
                  <a:schemeClr val="bg1"/>
                </a:solidFill>
              </a:rPr>
              <a:t>instanceOf at t</a:t>
            </a:r>
            <a:r>
              <a:rPr lang="en-US" altLang="en-US" sz="1800" baseline="-25000">
                <a:solidFill>
                  <a:schemeClr val="bg1"/>
                </a:solidFill>
              </a:rPr>
              <a:t>2</a:t>
            </a:r>
          </a:p>
        </p:txBody>
      </p:sp>
      <p:sp>
        <p:nvSpPr>
          <p:cNvPr id="22" name="Text Box 8"/>
          <p:cNvSpPr txBox="1">
            <a:spLocks noChangeArrowheads="1"/>
          </p:cNvSpPr>
          <p:nvPr/>
        </p:nvSpPr>
        <p:spPr bwMode="auto">
          <a:xfrm>
            <a:off x="1405733" y="5107643"/>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a:solidFill>
                  <a:schemeClr val="bg1"/>
                </a:solidFill>
              </a:rPr>
              <a:t>instanceOf at t</a:t>
            </a:r>
            <a:r>
              <a:rPr lang="en-US" altLang="en-US" sz="1800" baseline="-25000">
                <a:solidFill>
                  <a:schemeClr val="bg1"/>
                </a:solidFill>
              </a:rPr>
              <a:t>1</a:t>
            </a:r>
          </a:p>
        </p:txBody>
      </p:sp>
      <p:cxnSp>
        <p:nvCxnSpPr>
          <p:cNvPr id="23" name="AutoShape 9"/>
          <p:cNvCxnSpPr>
            <a:cxnSpLocks noChangeShapeType="1"/>
            <a:stCxn id="20" idx="0"/>
            <a:endCxn id="29" idx="2"/>
          </p:cNvCxnSpPr>
          <p:nvPr/>
        </p:nvCxnSpPr>
        <p:spPr bwMode="auto">
          <a:xfrm flipV="1">
            <a:off x="7043736" y="4089500"/>
            <a:ext cx="4" cy="2169080"/>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6" name="TextBox 35"/>
          <p:cNvSpPr txBox="1"/>
          <p:nvPr/>
        </p:nvSpPr>
        <p:spPr>
          <a:xfrm>
            <a:off x="1427447" y="2462235"/>
            <a:ext cx="6444585" cy="461665"/>
          </a:xfrm>
          <a:prstGeom prst="rect">
            <a:avLst/>
          </a:prstGeom>
          <a:noFill/>
        </p:spPr>
        <p:txBody>
          <a:bodyPr wrap="none" rtlCol="0">
            <a:spAutoFit/>
          </a:bodyPr>
          <a:lstStyle/>
          <a:p>
            <a:r>
              <a:rPr lang="en-US" dirty="0">
                <a:solidFill>
                  <a:schemeClr val="bg1"/>
                </a:solidFill>
              </a:rPr>
              <a:t>1</a:t>
            </a:r>
            <a:r>
              <a:rPr lang="en-US" baseline="30000" dirty="0">
                <a:solidFill>
                  <a:schemeClr val="bg1"/>
                </a:solidFill>
              </a:rPr>
              <a:t>st</a:t>
            </a:r>
            <a:r>
              <a:rPr lang="en-US" dirty="0">
                <a:solidFill>
                  <a:schemeClr val="bg1"/>
                </a:solidFill>
              </a:rPr>
              <a:t> possibility: two distinct tumors were diagnosed</a:t>
            </a:r>
          </a:p>
        </p:txBody>
      </p:sp>
      <p:sp>
        <p:nvSpPr>
          <p:cNvPr id="35" name="Text Box 14">
            <a:extLst>
              <a:ext uri="{FF2B5EF4-FFF2-40B4-BE49-F238E27FC236}">
                <a16:creationId xmlns:a16="http://schemas.microsoft.com/office/drawing/2014/main" id="{C26CD6D1-7989-44E6-B226-BA1F7B7D5129}"/>
              </a:ext>
            </a:extLst>
          </p:cNvPr>
          <p:cNvSpPr txBox="1">
            <a:spLocks noChangeArrowheads="1"/>
          </p:cNvSpPr>
          <p:nvPr/>
        </p:nvSpPr>
        <p:spPr bwMode="auto">
          <a:xfrm>
            <a:off x="533400" y="6581001"/>
            <a:ext cx="3231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200" b="1" dirty="0">
                <a:solidFill>
                  <a:srgbClr val="92D050"/>
                </a:solidFill>
              </a:rPr>
              <a:t>‘</a:t>
            </a:r>
            <a:r>
              <a:rPr lang="en-US" altLang="en-US" sz="1200" b="1" dirty="0" err="1">
                <a:solidFill>
                  <a:srgbClr val="92D050"/>
                </a:solidFill>
              </a:rPr>
              <a:t>partOf</a:t>
            </a:r>
            <a:r>
              <a:rPr lang="en-US" altLang="en-US" sz="1200" b="1" dirty="0">
                <a:solidFill>
                  <a:srgbClr val="92D050"/>
                </a:solidFill>
              </a:rPr>
              <a:t> ‘ here is short for ‘continuant-part-of’</a:t>
            </a:r>
            <a:endParaRPr lang="en-US" altLang="en-US" sz="1200" b="1" baseline="-25000" dirty="0">
              <a:solidFill>
                <a:srgbClr val="92D050"/>
              </a:solidFill>
            </a:endParaRPr>
          </a:p>
        </p:txBody>
      </p:sp>
    </p:spTree>
    <p:extLst>
      <p:ext uri="{BB962C8B-B14F-4D97-AF65-F5344CB8AC3E}">
        <p14:creationId xmlns:p14="http://schemas.microsoft.com/office/powerpoint/2010/main" val="1020467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time indexing (2)</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55</a:t>
            </a:fld>
            <a:endParaRPr lang="en-US"/>
          </a:p>
        </p:txBody>
      </p:sp>
      <p:sp>
        <p:nvSpPr>
          <p:cNvPr id="5" name="Text Box 28"/>
          <p:cNvSpPr txBox="1">
            <a:spLocks noChangeArrowheads="1"/>
          </p:cNvSpPr>
          <p:nvPr/>
        </p:nvSpPr>
        <p:spPr bwMode="auto">
          <a:xfrm>
            <a:off x="685800" y="1828800"/>
            <a:ext cx="685800" cy="244475"/>
          </a:xfrm>
          <a:prstGeom prst="rect">
            <a:avLst/>
          </a:prstGeom>
          <a:solidFill>
            <a:srgbClr val="FFB863"/>
          </a:solidFill>
          <a:ln w="9525">
            <a:solidFill>
              <a:schemeClr val="tx1"/>
            </a:solidFill>
            <a:miter lim="800000"/>
            <a:headEnd/>
            <a:tailEnd/>
          </a:ln>
        </p:spPr>
        <p:txBody>
          <a:bodyPr tIns="10800" bIns="10800"/>
          <a:lstStyle/>
          <a:p>
            <a:pPr algn="l"/>
            <a:r>
              <a:rPr lang="nl-BE" sz="1400" b="0" dirty="0">
                <a:solidFill>
                  <a:schemeClr val="tx1"/>
                </a:solidFill>
                <a:cs typeface="Times New Roman" pitchFamily="18" charset="0"/>
              </a:rPr>
              <a:t>0939</a:t>
            </a:r>
            <a:endParaRPr lang="nl-NL" sz="1400" b="0" dirty="0">
              <a:solidFill>
                <a:schemeClr val="tx1"/>
              </a:solidFill>
              <a:cs typeface="Times New Roman" pitchFamily="18" charset="0"/>
            </a:endParaRPr>
          </a:p>
        </p:txBody>
      </p:sp>
      <p:sp>
        <p:nvSpPr>
          <p:cNvPr id="6" name="Text Box 29"/>
          <p:cNvSpPr txBox="1">
            <a:spLocks noChangeArrowheads="1"/>
          </p:cNvSpPr>
          <p:nvPr/>
        </p:nvSpPr>
        <p:spPr bwMode="auto">
          <a:xfrm>
            <a:off x="1447800" y="1828800"/>
            <a:ext cx="1066800" cy="244475"/>
          </a:xfrm>
          <a:prstGeom prst="rect">
            <a:avLst/>
          </a:prstGeom>
          <a:solidFill>
            <a:srgbClr val="FFB863"/>
          </a:solidFill>
          <a:ln w="9525">
            <a:solidFill>
              <a:schemeClr val="tx1"/>
            </a:solidFill>
            <a:miter lim="800000"/>
            <a:headEnd/>
            <a:tailEnd/>
          </a:ln>
        </p:spPr>
        <p:txBody>
          <a:bodyPr tIns="10800" bIns="10800"/>
          <a:lstStyle/>
          <a:p>
            <a:pPr algn="l"/>
            <a:r>
              <a:rPr lang="nl-BE" sz="1400" dirty="0">
                <a:cs typeface="Times New Roman" pitchFamily="18" charset="0"/>
              </a:rPr>
              <a:t>12</a:t>
            </a:r>
            <a:r>
              <a:rPr lang="nl-BE" sz="1400" b="0" dirty="0">
                <a:solidFill>
                  <a:schemeClr val="tx1"/>
                </a:solidFill>
                <a:cs typeface="Times New Roman" pitchFamily="18" charset="0"/>
              </a:rPr>
              <a:t>/24/1991</a:t>
            </a:r>
            <a:endParaRPr lang="nl-NL" sz="1400" b="0" dirty="0">
              <a:solidFill>
                <a:schemeClr val="tx1"/>
              </a:solidFill>
              <a:cs typeface="Times New Roman" pitchFamily="18" charset="0"/>
            </a:endParaRPr>
          </a:p>
        </p:txBody>
      </p:sp>
      <p:sp>
        <p:nvSpPr>
          <p:cNvPr id="7" name="Text Box 30"/>
          <p:cNvSpPr txBox="1">
            <a:spLocks noChangeArrowheads="1"/>
          </p:cNvSpPr>
          <p:nvPr/>
        </p:nvSpPr>
        <p:spPr bwMode="auto">
          <a:xfrm>
            <a:off x="2590800" y="1828800"/>
            <a:ext cx="2209800" cy="244475"/>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255174002</a:t>
            </a:r>
          </a:p>
        </p:txBody>
      </p:sp>
      <p:sp>
        <p:nvSpPr>
          <p:cNvPr id="8" name="Text Box 31"/>
          <p:cNvSpPr txBox="1">
            <a:spLocks noChangeArrowheads="1"/>
          </p:cNvSpPr>
          <p:nvPr/>
        </p:nvSpPr>
        <p:spPr bwMode="auto">
          <a:xfrm>
            <a:off x="4876800" y="1828800"/>
            <a:ext cx="3657600" cy="244475"/>
          </a:xfrm>
          <a:prstGeom prst="rect">
            <a:avLst/>
          </a:prstGeom>
          <a:solidFill>
            <a:srgbClr val="FFB863"/>
          </a:solidFill>
          <a:ln w="9525">
            <a:solidFill>
              <a:schemeClr val="tx1"/>
            </a:solidFill>
            <a:miter lim="800000"/>
            <a:headEnd/>
            <a:tailEnd/>
          </a:ln>
        </p:spPr>
        <p:txBody>
          <a:bodyPr tIns="10800" bIns="10800"/>
          <a:lstStyle/>
          <a:p>
            <a:pPr algn="l"/>
            <a:r>
              <a:rPr lang="nl-NL" sz="1400" b="0" dirty="0">
                <a:solidFill>
                  <a:schemeClr val="tx1"/>
                </a:solidFill>
                <a:cs typeface="Times New Roman" pitchFamily="18" charset="0"/>
              </a:rPr>
              <a:t>benign tumor of left </a:t>
            </a:r>
            <a:r>
              <a:rPr lang="nl-NL" sz="1400" dirty="0">
                <a:cs typeface="Times New Roman" pitchFamily="18" charset="0"/>
              </a:rPr>
              <a:t>kidney</a:t>
            </a:r>
            <a:endParaRPr lang="nl-NL" sz="1400" b="0" dirty="0">
              <a:solidFill>
                <a:schemeClr val="tx1"/>
              </a:solidFill>
              <a:cs typeface="Times New Roman" pitchFamily="18" charset="0"/>
            </a:endParaRPr>
          </a:p>
        </p:txBody>
      </p:sp>
      <p:sp>
        <p:nvSpPr>
          <p:cNvPr id="9" name="Text Box 72"/>
          <p:cNvSpPr txBox="1">
            <a:spLocks noChangeArrowheads="1"/>
          </p:cNvSpPr>
          <p:nvPr/>
        </p:nvSpPr>
        <p:spPr bwMode="auto">
          <a:xfrm>
            <a:off x="685800" y="1524000"/>
            <a:ext cx="663575" cy="306388"/>
          </a:xfrm>
          <a:prstGeom prst="rect">
            <a:avLst/>
          </a:prstGeom>
          <a:solidFill>
            <a:srgbClr val="000066"/>
          </a:solidFill>
          <a:ln w="9525">
            <a:solidFill>
              <a:schemeClr val="tx1"/>
            </a:solidFill>
            <a:miter lim="800000"/>
            <a:headEnd/>
            <a:tailEnd/>
          </a:ln>
        </p:spPr>
        <p:txBody>
          <a:bodyPr wrap="none" tIns="10800" bIns="10800">
            <a:spAutoFit/>
          </a:bodyPr>
          <a:lstStyle/>
          <a:p>
            <a:r>
              <a:rPr lang="nl-BE" sz="1800" dirty="0">
                <a:solidFill>
                  <a:schemeClr val="bg1"/>
                </a:solidFill>
                <a:cs typeface="Times New Roman" pitchFamily="18" charset="0"/>
              </a:rPr>
              <a:t>PtID</a:t>
            </a:r>
            <a:endParaRPr lang="nl-NL" sz="1800" dirty="0">
              <a:solidFill>
                <a:schemeClr val="bg1"/>
              </a:solidFill>
              <a:cs typeface="Times New Roman" pitchFamily="18" charset="0"/>
            </a:endParaRPr>
          </a:p>
        </p:txBody>
      </p:sp>
      <p:sp>
        <p:nvSpPr>
          <p:cNvPr id="10" name="Text Box 73"/>
          <p:cNvSpPr txBox="1">
            <a:spLocks noChangeArrowheads="1"/>
          </p:cNvSpPr>
          <p:nvPr/>
        </p:nvSpPr>
        <p:spPr bwMode="auto">
          <a:xfrm>
            <a:off x="1447800" y="1524000"/>
            <a:ext cx="10668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Date</a:t>
            </a:r>
            <a:endParaRPr lang="nl-NL" sz="1800">
              <a:solidFill>
                <a:schemeClr val="bg1"/>
              </a:solidFill>
              <a:cs typeface="Times New Roman" pitchFamily="18" charset="0"/>
            </a:endParaRPr>
          </a:p>
        </p:txBody>
      </p:sp>
      <p:sp>
        <p:nvSpPr>
          <p:cNvPr id="11" name="Text Box 74"/>
          <p:cNvSpPr txBox="1">
            <a:spLocks noChangeArrowheads="1"/>
          </p:cNvSpPr>
          <p:nvPr/>
        </p:nvSpPr>
        <p:spPr bwMode="auto">
          <a:xfrm>
            <a:off x="2590800" y="1524000"/>
            <a:ext cx="22098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ObsCode</a:t>
            </a:r>
            <a:endParaRPr lang="nl-NL" sz="1800">
              <a:solidFill>
                <a:schemeClr val="bg1"/>
              </a:solidFill>
              <a:cs typeface="Times New Roman" pitchFamily="18" charset="0"/>
            </a:endParaRPr>
          </a:p>
        </p:txBody>
      </p:sp>
      <p:sp>
        <p:nvSpPr>
          <p:cNvPr id="12" name="Text Box 75"/>
          <p:cNvSpPr txBox="1">
            <a:spLocks noChangeArrowheads="1"/>
          </p:cNvSpPr>
          <p:nvPr/>
        </p:nvSpPr>
        <p:spPr bwMode="auto">
          <a:xfrm>
            <a:off x="4876800" y="1524000"/>
            <a:ext cx="36576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Narrative</a:t>
            </a:r>
            <a:endParaRPr lang="nl-NL" sz="1800">
              <a:solidFill>
                <a:schemeClr val="bg1"/>
              </a:solidFill>
              <a:cs typeface="Times New Roman" pitchFamily="18" charset="0"/>
            </a:endParaRPr>
          </a:p>
        </p:txBody>
      </p:sp>
      <p:sp>
        <p:nvSpPr>
          <p:cNvPr id="13" name="Text Box 76"/>
          <p:cNvSpPr txBox="1">
            <a:spLocks noChangeArrowheads="1"/>
          </p:cNvSpPr>
          <p:nvPr/>
        </p:nvSpPr>
        <p:spPr bwMode="auto">
          <a:xfrm>
            <a:off x="685800" y="2057400"/>
            <a:ext cx="685800" cy="244475"/>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14" name="Text Box 77"/>
          <p:cNvSpPr txBox="1">
            <a:spLocks noChangeArrowheads="1"/>
          </p:cNvSpPr>
          <p:nvPr/>
        </p:nvSpPr>
        <p:spPr bwMode="auto">
          <a:xfrm>
            <a:off x="1447800" y="2057400"/>
            <a:ext cx="1066800" cy="244475"/>
          </a:xfrm>
          <a:prstGeom prst="rect">
            <a:avLst/>
          </a:prstGeom>
          <a:solidFill>
            <a:srgbClr val="FFB863"/>
          </a:solidFill>
          <a:ln w="9525">
            <a:solidFill>
              <a:schemeClr val="tx1"/>
            </a:solidFill>
            <a:miter lim="800000"/>
            <a:headEnd/>
            <a:tailEnd/>
          </a:ln>
        </p:spPr>
        <p:txBody>
          <a:bodyPr tIns="10800" bIns="10800"/>
          <a:lstStyle/>
          <a:p>
            <a:pPr algn="l"/>
            <a:r>
              <a:rPr lang="nl-BE" sz="1400" dirty="0">
                <a:cs typeface="Times New Roman" pitchFamily="18" charset="0"/>
              </a:rPr>
              <a:t>09</a:t>
            </a:r>
            <a:r>
              <a:rPr lang="nl-BE" sz="1400" b="0" dirty="0">
                <a:solidFill>
                  <a:schemeClr val="tx1"/>
                </a:solidFill>
                <a:cs typeface="Times New Roman" pitchFamily="18" charset="0"/>
              </a:rPr>
              <a:t>/17/1998</a:t>
            </a:r>
            <a:endParaRPr lang="nl-NL" sz="1400" b="0" dirty="0">
              <a:solidFill>
                <a:schemeClr val="tx1"/>
              </a:solidFill>
              <a:cs typeface="Times New Roman" pitchFamily="18" charset="0"/>
            </a:endParaRPr>
          </a:p>
        </p:txBody>
      </p:sp>
      <p:sp>
        <p:nvSpPr>
          <p:cNvPr id="15" name="Text Box 78"/>
          <p:cNvSpPr txBox="1">
            <a:spLocks noChangeArrowheads="1"/>
          </p:cNvSpPr>
          <p:nvPr/>
        </p:nvSpPr>
        <p:spPr bwMode="auto">
          <a:xfrm>
            <a:off x="2590800" y="2057400"/>
            <a:ext cx="2209800" cy="244475"/>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255087006</a:t>
            </a:r>
          </a:p>
        </p:txBody>
      </p:sp>
      <p:sp>
        <p:nvSpPr>
          <p:cNvPr id="16" name="Text Box 79"/>
          <p:cNvSpPr txBox="1">
            <a:spLocks noChangeArrowheads="1"/>
          </p:cNvSpPr>
          <p:nvPr/>
        </p:nvSpPr>
        <p:spPr bwMode="auto">
          <a:xfrm>
            <a:off x="4876800" y="2057400"/>
            <a:ext cx="3657600" cy="244475"/>
          </a:xfrm>
          <a:prstGeom prst="rect">
            <a:avLst/>
          </a:prstGeom>
          <a:solidFill>
            <a:srgbClr val="FFB863"/>
          </a:solidFill>
          <a:ln w="9525">
            <a:solidFill>
              <a:schemeClr val="tx1"/>
            </a:solidFill>
            <a:miter lim="800000"/>
            <a:headEnd/>
            <a:tailEnd/>
          </a:ln>
        </p:spPr>
        <p:txBody>
          <a:bodyPr tIns="10800" bIns="10800"/>
          <a:lstStyle/>
          <a:p>
            <a:pPr algn="l"/>
            <a:r>
              <a:rPr lang="nl-NL" sz="1400" b="0" dirty="0">
                <a:solidFill>
                  <a:schemeClr val="tx1"/>
                </a:solidFill>
                <a:cs typeface="Times New Roman" pitchFamily="18" charset="0"/>
              </a:rPr>
              <a:t>malignant </a:t>
            </a:r>
            <a:r>
              <a:rPr lang="nl-NL" sz="1400" dirty="0">
                <a:cs typeface="Times New Roman" pitchFamily="18" charset="0"/>
              </a:rPr>
              <a:t>tumor of left kidney</a:t>
            </a:r>
            <a:endParaRPr lang="nl-NL" sz="1400" b="0" dirty="0">
              <a:solidFill>
                <a:schemeClr val="tx1"/>
              </a:solidFill>
              <a:cs typeface="Times New Roman" pitchFamily="18" charset="0"/>
            </a:endParaRPr>
          </a:p>
        </p:txBody>
      </p:sp>
      <p:sp>
        <p:nvSpPr>
          <p:cNvPr id="20" name="Text Box 6"/>
          <p:cNvSpPr txBox="1">
            <a:spLocks noChangeArrowheads="1"/>
          </p:cNvSpPr>
          <p:nvPr/>
        </p:nvSpPr>
        <p:spPr bwMode="auto">
          <a:xfrm>
            <a:off x="6673523" y="6005596"/>
            <a:ext cx="723275"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#30</a:t>
            </a:r>
          </a:p>
        </p:txBody>
      </p:sp>
      <p:sp>
        <p:nvSpPr>
          <p:cNvPr id="21" name="AutoShape 7"/>
          <p:cNvSpPr>
            <a:spLocks noChangeArrowheads="1"/>
          </p:cNvSpPr>
          <p:nvPr/>
        </p:nvSpPr>
        <p:spPr bwMode="auto">
          <a:xfrm>
            <a:off x="742950" y="3220106"/>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benign</a:t>
            </a:r>
          </a:p>
          <a:p>
            <a:pPr algn="ctr" eaLnBrk="1" hangingPunct="1">
              <a:spcBef>
                <a:spcPct val="0"/>
              </a:spcBef>
              <a:buFontTx/>
              <a:buNone/>
            </a:pPr>
            <a:r>
              <a:rPr lang="en-US" altLang="en-US" sz="2800">
                <a:solidFill>
                  <a:srgbClr val="000066"/>
                </a:solidFill>
              </a:rPr>
              <a:t>tumor</a:t>
            </a:r>
          </a:p>
        </p:txBody>
      </p:sp>
      <p:sp>
        <p:nvSpPr>
          <p:cNvPr id="24" name="Rectangle 10"/>
          <p:cNvSpPr>
            <a:spLocks noChangeArrowheads="1"/>
          </p:cNvSpPr>
          <p:nvPr/>
        </p:nvSpPr>
        <p:spPr bwMode="auto">
          <a:xfrm>
            <a:off x="0" y="4958418"/>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bg1"/>
              </a:solidFill>
            </a:endParaRPr>
          </a:p>
        </p:txBody>
      </p:sp>
      <p:sp>
        <p:nvSpPr>
          <p:cNvPr id="25" name="Text Box 11"/>
          <p:cNvSpPr txBox="1">
            <a:spLocks noChangeArrowheads="1"/>
          </p:cNvSpPr>
          <p:nvPr/>
        </p:nvSpPr>
        <p:spPr bwMode="auto">
          <a:xfrm>
            <a:off x="2301222" y="5996186"/>
            <a:ext cx="723275"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#40</a:t>
            </a:r>
          </a:p>
        </p:txBody>
      </p:sp>
      <p:sp>
        <p:nvSpPr>
          <p:cNvPr id="26" name="AutoShape 12"/>
          <p:cNvSpPr>
            <a:spLocks noChangeArrowheads="1"/>
          </p:cNvSpPr>
          <p:nvPr/>
        </p:nvSpPr>
        <p:spPr bwMode="auto">
          <a:xfrm>
            <a:off x="3200400" y="3218518"/>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malignant</a:t>
            </a:r>
          </a:p>
          <a:p>
            <a:pPr algn="ctr" eaLnBrk="1" hangingPunct="1">
              <a:spcBef>
                <a:spcPct val="0"/>
              </a:spcBef>
              <a:buFontTx/>
              <a:buNone/>
            </a:pPr>
            <a:r>
              <a:rPr lang="en-US" altLang="en-US" sz="2800">
                <a:solidFill>
                  <a:srgbClr val="000066"/>
                </a:solidFill>
              </a:rPr>
              <a:t>tumor</a:t>
            </a:r>
          </a:p>
        </p:txBody>
      </p:sp>
      <p:cxnSp>
        <p:nvCxnSpPr>
          <p:cNvPr id="27" name="AutoShape 13"/>
          <p:cNvCxnSpPr>
            <a:cxnSpLocks noChangeShapeType="1"/>
            <a:stCxn id="25" idx="0"/>
            <a:endCxn id="26" idx="2"/>
          </p:cNvCxnSpPr>
          <p:nvPr/>
        </p:nvCxnSpPr>
        <p:spPr bwMode="auto">
          <a:xfrm flipV="1">
            <a:off x="2662860" y="4266268"/>
            <a:ext cx="1451940" cy="1729918"/>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8" name="Text Box 14"/>
          <p:cNvSpPr txBox="1">
            <a:spLocks noChangeArrowheads="1"/>
          </p:cNvSpPr>
          <p:nvPr/>
        </p:nvSpPr>
        <p:spPr bwMode="auto">
          <a:xfrm>
            <a:off x="4561833" y="5734887"/>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err="1">
                <a:solidFill>
                  <a:srgbClr val="92D050"/>
                </a:solidFill>
              </a:rPr>
              <a:t>partOf</a:t>
            </a:r>
            <a:r>
              <a:rPr lang="en-US" altLang="en-US" sz="1800" b="0" dirty="0">
                <a:solidFill>
                  <a:srgbClr val="92D050"/>
                </a:solidFill>
              </a:rPr>
              <a:t> </a:t>
            </a:r>
            <a:r>
              <a:rPr lang="en-US" altLang="en-US" sz="1800" dirty="0">
                <a:solidFill>
                  <a:srgbClr val="92D050"/>
                </a:solidFill>
              </a:rPr>
              <a:t>at t</a:t>
            </a:r>
            <a:r>
              <a:rPr lang="en-US" altLang="en-US" sz="1800" baseline="-25000" dirty="0">
                <a:solidFill>
                  <a:srgbClr val="92D050"/>
                </a:solidFill>
              </a:rPr>
              <a:t>1</a:t>
            </a:r>
          </a:p>
        </p:txBody>
      </p:sp>
      <p:sp>
        <p:nvSpPr>
          <p:cNvPr id="29" name="AutoShape 15"/>
          <p:cNvSpPr>
            <a:spLocks noChangeArrowheads="1"/>
          </p:cNvSpPr>
          <p:nvPr/>
        </p:nvSpPr>
        <p:spPr bwMode="auto">
          <a:xfrm>
            <a:off x="6154488" y="3510618"/>
            <a:ext cx="1778504" cy="578882"/>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rgbClr val="000066"/>
                </a:solidFill>
              </a:rPr>
              <a:t>left kidney</a:t>
            </a:r>
          </a:p>
        </p:txBody>
      </p:sp>
      <p:cxnSp>
        <p:nvCxnSpPr>
          <p:cNvPr id="30" name="AutoShape 16"/>
          <p:cNvCxnSpPr>
            <a:cxnSpLocks noChangeShapeType="1"/>
          </p:cNvCxnSpPr>
          <p:nvPr/>
        </p:nvCxnSpPr>
        <p:spPr bwMode="auto">
          <a:xfrm>
            <a:off x="3024497" y="6363530"/>
            <a:ext cx="3637596" cy="6790"/>
          </a:xfrm>
          <a:prstGeom prst="straightConnector1">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cxnSp>
      <p:sp>
        <p:nvSpPr>
          <p:cNvPr id="31" name="Text Box 17"/>
          <p:cNvSpPr txBox="1">
            <a:spLocks noChangeArrowheads="1"/>
          </p:cNvSpPr>
          <p:nvPr/>
        </p:nvSpPr>
        <p:spPr bwMode="auto">
          <a:xfrm>
            <a:off x="4572000" y="6354359"/>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err="1">
                <a:solidFill>
                  <a:srgbClr val="92D050"/>
                </a:solidFill>
              </a:rPr>
              <a:t>partOf</a:t>
            </a:r>
            <a:r>
              <a:rPr lang="en-US" altLang="en-US" sz="1800" b="0" dirty="0">
                <a:solidFill>
                  <a:srgbClr val="92D050"/>
                </a:solidFill>
              </a:rPr>
              <a:t> </a:t>
            </a:r>
            <a:r>
              <a:rPr lang="en-US" altLang="en-US" sz="1800" dirty="0">
                <a:solidFill>
                  <a:srgbClr val="92D050"/>
                </a:solidFill>
              </a:rPr>
              <a:t>at t</a:t>
            </a:r>
            <a:r>
              <a:rPr lang="en-US" altLang="en-US" sz="1800" baseline="-25000" dirty="0">
                <a:solidFill>
                  <a:srgbClr val="92D050"/>
                </a:solidFill>
              </a:rPr>
              <a:t>2</a:t>
            </a:r>
          </a:p>
        </p:txBody>
      </p:sp>
      <p:cxnSp>
        <p:nvCxnSpPr>
          <p:cNvPr id="32" name="AutoShape 18"/>
          <p:cNvCxnSpPr>
            <a:cxnSpLocks noChangeShapeType="1"/>
            <a:stCxn id="25" idx="0"/>
            <a:endCxn id="21" idx="2"/>
          </p:cNvCxnSpPr>
          <p:nvPr/>
        </p:nvCxnSpPr>
        <p:spPr bwMode="auto">
          <a:xfrm flipH="1" flipV="1">
            <a:off x="1400175" y="4267856"/>
            <a:ext cx="1262685" cy="1728330"/>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4" name="AutoShape 16"/>
          <p:cNvCxnSpPr>
            <a:cxnSpLocks noChangeShapeType="1"/>
          </p:cNvCxnSpPr>
          <p:nvPr/>
        </p:nvCxnSpPr>
        <p:spPr bwMode="auto">
          <a:xfrm>
            <a:off x="3024497" y="6196972"/>
            <a:ext cx="3637596" cy="9410"/>
          </a:xfrm>
          <a:prstGeom prst="straightConnector1">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cxnSp>
      <p:sp>
        <p:nvSpPr>
          <p:cNvPr id="17" name="Text Box 2"/>
          <p:cNvSpPr txBox="1">
            <a:spLocks noChangeArrowheads="1"/>
          </p:cNvSpPr>
          <p:nvPr/>
        </p:nvSpPr>
        <p:spPr bwMode="auto">
          <a:xfrm>
            <a:off x="3310733" y="5110818"/>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r>
              <a:rPr lang="en-US" altLang="en-US" sz="1800" dirty="0">
                <a:solidFill>
                  <a:schemeClr val="bg1"/>
                </a:solidFill>
              </a:rPr>
              <a:t> at t</a:t>
            </a:r>
            <a:r>
              <a:rPr lang="en-US" altLang="en-US" sz="1800" baseline="-25000" dirty="0">
                <a:solidFill>
                  <a:schemeClr val="bg1"/>
                </a:solidFill>
              </a:rPr>
              <a:t>2</a:t>
            </a:r>
          </a:p>
        </p:txBody>
      </p:sp>
      <p:sp>
        <p:nvSpPr>
          <p:cNvPr id="18" name="Text Box 3"/>
          <p:cNvSpPr txBox="1">
            <a:spLocks noChangeArrowheads="1"/>
          </p:cNvSpPr>
          <p:nvPr/>
        </p:nvSpPr>
        <p:spPr bwMode="auto">
          <a:xfrm>
            <a:off x="7206458" y="5201306"/>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a:solidFill>
                  <a:schemeClr val="bg1"/>
                </a:solidFill>
              </a:rPr>
              <a:t>instanceOf at t</a:t>
            </a:r>
            <a:r>
              <a:rPr lang="en-US" altLang="en-US" sz="1800" baseline="-25000">
                <a:solidFill>
                  <a:schemeClr val="bg1"/>
                </a:solidFill>
              </a:rPr>
              <a:t>1</a:t>
            </a:r>
          </a:p>
        </p:txBody>
      </p:sp>
      <p:sp>
        <p:nvSpPr>
          <p:cNvPr id="19" name="Text Box 4"/>
          <p:cNvSpPr txBox="1">
            <a:spLocks noChangeArrowheads="1"/>
          </p:cNvSpPr>
          <p:nvPr/>
        </p:nvSpPr>
        <p:spPr bwMode="auto">
          <a:xfrm>
            <a:off x="7206458" y="4872693"/>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a:solidFill>
                  <a:schemeClr val="bg1"/>
                </a:solidFill>
              </a:rPr>
              <a:t>instanceOf at t</a:t>
            </a:r>
            <a:r>
              <a:rPr lang="en-US" altLang="en-US" sz="1800" baseline="-25000">
                <a:solidFill>
                  <a:schemeClr val="bg1"/>
                </a:solidFill>
              </a:rPr>
              <a:t>2</a:t>
            </a:r>
          </a:p>
        </p:txBody>
      </p:sp>
      <p:sp>
        <p:nvSpPr>
          <p:cNvPr id="22" name="Text Box 8"/>
          <p:cNvSpPr txBox="1">
            <a:spLocks noChangeArrowheads="1"/>
          </p:cNvSpPr>
          <p:nvPr/>
        </p:nvSpPr>
        <p:spPr bwMode="auto">
          <a:xfrm>
            <a:off x="533400" y="5110818"/>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r>
              <a:rPr lang="en-US" altLang="en-US" sz="1800" dirty="0">
                <a:solidFill>
                  <a:schemeClr val="bg1"/>
                </a:solidFill>
              </a:rPr>
              <a:t> at t</a:t>
            </a:r>
            <a:r>
              <a:rPr lang="en-US" altLang="en-US" sz="1800" baseline="-25000" dirty="0">
                <a:solidFill>
                  <a:schemeClr val="bg1"/>
                </a:solidFill>
              </a:rPr>
              <a:t>1</a:t>
            </a:r>
          </a:p>
        </p:txBody>
      </p:sp>
      <p:cxnSp>
        <p:nvCxnSpPr>
          <p:cNvPr id="23" name="AutoShape 9"/>
          <p:cNvCxnSpPr>
            <a:cxnSpLocks noChangeShapeType="1"/>
            <a:stCxn id="20" idx="0"/>
            <a:endCxn id="29" idx="2"/>
          </p:cNvCxnSpPr>
          <p:nvPr/>
        </p:nvCxnSpPr>
        <p:spPr bwMode="auto">
          <a:xfrm flipV="1">
            <a:off x="7035161" y="4089500"/>
            <a:ext cx="8579" cy="1916096"/>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6" name="TextBox 35"/>
          <p:cNvSpPr txBox="1"/>
          <p:nvPr/>
        </p:nvSpPr>
        <p:spPr>
          <a:xfrm>
            <a:off x="1007751" y="2462235"/>
            <a:ext cx="7221849" cy="461665"/>
          </a:xfrm>
          <a:prstGeom prst="rect">
            <a:avLst/>
          </a:prstGeom>
          <a:noFill/>
        </p:spPr>
        <p:txBody>
          <a:bodyPr wrap="none" rtlCol="0">
            <a:spAutoFit/>
          </a:bodyPr>
          <a:lstStyle/>
          <a:p>
            <a:r>
              <a:rPr lang="en-US" dirty="0">
                <a:solidFill>
                  <a:schemeClr val="bg1"/>
                </a:solidFill>
              </a:rPr>
              <a:t>2</a:t>
            </a:r>
            <a:r>
              <a:rPr lang="en-US" baseline="30000" dirty="0">
                <a:solidFill>
                  <a:schemeClr val="bg1"/>
                </a:solidFill>
              </a:rPr>
              <a:t>nd</a:t>
            </a:r>
            <a:r>
              <a:rPr lang="en-US" dirty="0">
                <a:solidFill>
                  <a:schemeClr val="bg1"/>
                </a:solidFill>
              </a:rPr>
              <a:t> possibility: one tumor was diagnosed to have evolved</a:t>
            </a:r>
          </a:p>
        </p:txBody>
      </p:sp>
      <p:sp>
        <p:nvSpPr>
          <p:cNvPr id="35" name="Text Box 14">
            <a:extLst>
              <a:ext uri="{FF2B5EF4-FFF2-40B4-BE49-F238E27FC236}">
                <a16:creationId xmlns:a16="http://schemas.microsoft.com/office/drawing/2014/main" id="{3E612EA0-1E1B-4E4D-8670-85076E5330A3}"/>
              </a:ext>
            </a:extLst>
          </p:cNvPr>
          <p:cNvSpPr txBox="1">
            <a:spLocks noChangeArrowheads="1"/>
          </p:cNvSpPr>
          <p:nvPr/>
        </p:nvSpPr>
        <p:spPr bwMode="auto">
          <a:xfrm>
            <a:off x="533400" y="6581001"/>
            <a:ext cx="3231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200" b="1" dirty="0">
                <a:solidFill>
                  <a:srgbClr val="92D050"/>
                </a:solidFill>
              </a:rPr>
              <a:t>‘</a:t>
            </a:r>
            <a:r>
              <a:rPr lang="en-US" altLang="en-US" sz="1200" b="1" dirty="0" err="1">
                <a:solidFill>
                  <a:srgbClr val="92D050"/>
                </a:solidFill>
              </a:rPr>
              <a:t>partOf</a:t>
            </a:r>
            <a:r>
              <a:rPr lang="en-US" altLang="en-US" sz="1200" b="1" dirty="0">
                <a:solidFill>
                  <a:srgbClr val="92D050"/>
                </a:solidFill>
              </a:rPr>
              <a:t> ‘ here is short for ‘continuant-part-of’</a:t>
            </a:r>
            <a:endParaRPr lang="en-US" altLang="en-US" sz="1200" b="1" baseline="-25000" dirty="0">
              <a:solidFill>
                <a:srgbClr val="92D050"/>
              </a:solidFill>
            </a:endParaRPr>
          </a:p>
        </p:txBody>
      </p:sp>
    </p:spTree>
    <p:extLst>
      <p:ext uri="{BB962C8B-B14F-4D97-AF65-F5344CB8AC3E}">
        <p14:creationId xmlns:p14="http://schemas.microsoft.com/office/powerpoint/2010/main" val="3659214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time indexing (3)</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56</a:t>
            </a:fld>
            <a:endParaRPr lang="en-US"/>
          </a:p>
        </p:txBody>
      </p:sp>
      <p:sp>
        <p:nvSpPr>
          <p:cNvPr id="5" name="Text Box 28"/>
          <p:cNvSpPr txBox="1">
            <a:spLocks noChangeArrowheads="1"/>
          </p:cNvSpPr>
          <p:nvPr/>
        </p:nvSpPr>
        <p:spPr bwMode="auto">
          <a:xfrm>
            <a:off x="685800" y="1828800"/>
            <a:ext cx="685800" cy="244475"/>
          </a:xfrm>
          <a:prstGeom prst="rect">
            <a:avLst/>
          </a:prstGeom>
          <a:solidFill>
            <a:srgbClr val="FFB863"/>
          </a:solidFill>
          <a:ln w="9525">
            <a:solidFill>
              <a:schemeClr val="tx1"/>
            </a:solidFill>
            <a:miter lim="800000"/>
            <a:headEnd/>
            <a:tailEnd/>
          </a:ln>
        </p:spPr>
        <p:txBody>
          <a:bodyPr tIns="10800" bIns="10800"/>
          <a:lstStyle/>
          <a:p>
            <a:pPr algn="l"/>
            <a:r>
              <a:rPr lang="nl-BE" sz="1400" b="0" dirty="0">
                <a:solidFill>
                  <a:schemeClr val="tx1"/>
                </a:solidFill>
                <a:cs typeface="Times New Roman" pitchFamily="18" charset="0"/>
              </a:rPr>
              <a:t>0939</a:t>
            </a:r>
            <a:endParaRPr lang="nl-NL" sz="1400" b="0" dirty="0">
              <a:solidFill>
                <a:schemeClr val="tx1"/>
              </a:solidFill>
              <a:cs typeface="Times New Roman" pitchFamily="18" charset="0"/>
            </a:endParaRPr>
          </a:p>
        </p:txBody>
      </p:sp>
      <p:sp>
        <p:nvSpPr>
          <p:cNvPr id="6" name="Text Box 29"/>
          <p:cNvSpPr txBox="1">
            <a:spLocks noChangeArrowheads="1"/>
          </p:cNvSpPr>
          <p:nvPr/>
        </p:nvSpPr>
        <p:spPr bwMode="auto">
          <a:xfrm>
            <a:off x="1447800" y="1828800"/>
            <a:ext cx="1066800" cy="244475"/>
          </a:xfrm>
          <a:prstGeom prst="rect">
            <a:avLst/>
          </a:prstGeom>
          <a:solidFill>
            <a:srgbClr val="FFB863"/>
          </a:solidFill>
          <a:ln w="9525">
            <a:solidFill>
              <a:schemeClr val="tx1"/>
            </a:solidFill>
            <a:miter lim="800000"/>
            <a:headEnd/>
            <a:tailEnd/>
          </a:ln>
        </p:spPr>
        <p:txBody>
          <a:bodyPr tIns="10800" bIns="10800"/>
          <a:lstStyle/>
          <a:p>
            <a:pPr algn="l"/>
            <a:r>
              <a:rPr lang="nl-BE" sz="1400" dirty="0">
                <a:cs typeface="Times New Roman" pitchFamily="18" charset="0"/>
              </a:rPr>
              <a:t>12</a:t>
            </a:r>
            <a:r>
              <a:rPr lang="nl-BE" sz="1400" b="0" dirty="0">
                <a:solidFill>
                  <a:schemeClr val="tx1"/>
                </a:solidFill>
                <a:cs typeface="Times New Roman" pitchFamily="18" charset="0"/>
              </a:rPr>
              <a:t>/24/1991</a:t>
            </a:r>
            <a:endParaRPr lang="nl-NL" sz="1400" b="0" dirty="0">
              <a:solidFill>
                <a:schemeClr val="tx1"/>
              </a:solidFill>
              <a:cs typeface="Times New Roman" pitchFamily="18" charset="0"/>
            </a:endParaRPr>
          </a:p>
        </p:txBody>
      </p:sp>
      <p:sp>
        <p:nvSpPr>
          <p:cNvPr id="7" name="Text Box 30"/>
          <p:cNvSpPr txBox="1">
            <a:spLocks noChangeArrowheads="1"/>
          </p:cNvSpPr>
          <p:nvPr/>
        </p:nvSpPr>
        <p:spPr bwMode="auto">
          <a:xfrm>
            <a:off x="2590800" y="1828800"/>
            <a:ext cx="2209800" cy="244475"/>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255174002</a:t>
            </a:r>
          </a:p>
        </p:txBody>
      </p:sp>
      <p:sp>
        <p:nvSpPr>
          <p:cNvPr id="8" name="Text Box 31"/>
          <p:cNvSpPr txBox="1">
            <a:spLocks noChangeArrowheads="1"/>
          </p:cNvSpPr>
          <p:nvPr/>
        </p:nvSpPr>
        <p:spPr bwMode="auto">
          <a:xfrm>
            <a:off x="4876800" y="1828800"/>
            <a:ext cx="3657600" cy="244475"/>
          </a:xfrm>
          <a:prstGeom prst="rect">
            <a:avLst/>
          </a:prstGeom>
          <a:solidFill>
            <a:srgbClr val="FFB863"/>
          </a:solidFill>
          <a:ln w="9525">
            <a:solidFill>
              <a:schemeClr val="tx1"/>
            </a:solidFill>
            <a:miter lim="800000"/>
            <a:headEnd/>
            <a:tailEnd/>
          </a:ln>
        </p:spPr>
        <p:txBody>
          <a:bodyPr tIns="10800" bIns="10800"/>
          <a:lstStyle/>
          <a:p>
            <a:pPr algn="l"/>
            <a:r>
              <a:rPr lang="nl-NL" sz="1400" b="0" dirty="0">
                <a:solidFill>
                  <a:schemeClr val="tx1"/>
                </a:solidFill>
                <a:cs typeface="Times New Roman" pitchFamily="18" charset="0"/>
              </a:rPr>
              <a:t>benign tumor of left </a:t>
            </a:r>
            <a:r>
              <a:rPr lang="nl-NL" sz="1400" dirty="0">
                <a:cs typeface="Times New Roman" pitchFamily="18" charset="0"/>
              </a:rPr>
              <a:t>kidney</a:t>
            </a:r>
            <a:endParaRPr lang="nl-NL" sz="1400" b="0" dirty="0">
              <a:solidFill>
                <a:schemeClr val="tx1"/>
              </a:solidFill>
              <a:cs typeface="Times New Roman" pitchFamily="18" charset="0"/>
            </a:endParaRPr>
          </a:p>
        </p:txBody>
      </p:sp>
      <p:sp>
        <p:nvSpPr>
          <p:cNvPr id="9" name="Text Box 72"/>
          <p:cNvSpPr txBox="1">
            <a:spLocks noChangeArrowheads="1"/>
          </p:cNvSpPr>
          <p:nvPr/>
        </p:nvSpPr>
        <p:spPr bwMode="auto">
          <a:xfrm>
            <a:off x="685800" y="1524000"/>
            <a:ext cx="663575" cy="306388"/>
          </a:xfrm>
          <a:prstGeom prst="rect">
            <a:avLst/>
          </a:prstGeom>
          <a:solidFill>
            <a:srgbClr val="000066"/>
          </a:solidFill>
          <a:ln w="9525">
            <a:solidFill>
              <a:schemeClr val="tx1"/>
            </a:solidFill>
            <a:miter lim="800000"/>
            <a:headEnd/>
            <a:tailEnd/>
          </a:ln>
        </p:spPr>
        <p:txBody>
          <a:bodyPr wrap="none" tIns="10800" bIns="10800">
            <a:spAutoFit/>
          </a:bodyPr>
          <a:lstStyle/>
          <a:p>
            <a:r>
              <a:rPr lang="nl-BE" sz="1800" dirty="0">
                <a:solidFill>
                  <a:schemeClr val="bg1"/>
                </a:solidFill>
                <a:cs typeface="Times New Roman" pitchFamily="18" charset="0"/>
              </a:rPr>
              <a:t>PtID</a:t>
            </a:r>
            <a:endParaRPr lang="nl-NL" sz="1800" dirty="0">
              <a:solidFill>
                <a:schemeClr val="bg1"/>
              </a:solidFill>
              <a:cs typeface="Times New Roman" pitchFamily="18" charset="0"/>
            </a:endParaRPr>
          </a:p>
        </p:txBody>
      </p:sp>
      <p:sp>
        <p:nvSpPr>
          <p:cNvPr id="10" name="Text Box 73"/>
          <p:cNvSpPr txBox="1">
            <a:spLocks noChangeArrowheads="1"/>
          </p:cNvSpPr>
          <p:nvPr/>
        </p:nvSpPr>
        <p:spPr bwMode="auto">
          <a:xfrm>
            <a:off x="1447800" y="1524000"/>
            <a:ext cx="10668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Date</a:t>
            </a:r>
            <a:endParaRPr lang="nl-NL" sz="1800">
              <a:solidFill>
                <a:schemeClr val="bg1"/>
              </a:solidFill>
              <a:cs typeface="Times New Roman" pitchFamily="18" charset="0"/>
            </a:endParaRPr>
          </a:p>
        </p:txBody>
      </p:sp>
      <p:sp>
        <p:nvSpPr>
          <p:cNvPr id="11" name="Text Box 74"/>
          <p:cNvSpPr txBox="1">
            <a:spLocks noChangeArrowheads="1"/>
          </p:cNvSpPr>
          <p:nvPr/>
        </p:nvSpPr>
        <p:spPr bwMode="auto">
          <a:xfrm>
            <a:off x="2590800" y="1524000"/>
            <a:ext cx="22098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ObsCode</a:t>
            </a:r>
            <a:endParaRPr lang="nl-NL" sz="1800">
              <a:solidFill>
                <a:schemeClr val="bg1"/>
              </a:solidFill>
              <a:cs typeface="Times New Roman" pitchFamily="18" charset="0"/>
            </a:endParaRPr>
          </a:p>
        </p:txBody>
      </p:sp>
      <p:sp>
        <p:nvSpPr>
          <p:cNvPr id="12" name="Text Box 75"/>
          <p:cNvSpPr txBox="1">
            <a:spLocks noChangeArrowheads="1"/>
          </p:cNvSpPr>
          <p:nvPr/>
        </p:nvSpPr>
        <p:spPr bwMode="auto">
          <a:xfrm>
            <a:off x="4876800" y="1524000"/>
            <a:ext cx="3657600" cy="306388"/>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Narrative</a:t>
            </a:r>
            <a:endParaRPr lang="nl-NL" sz="1800">
              <a:solidFill>
                <a:schemeClr val="bg1"/>
              </a:solidFill>
              <a:cs typeface="Times New Roman" pitchFamily="18" charset="0"/>
            </a:endParaRPr>
          </a:p>
        </p:txBody>
      </p:sp>
      <p:sp>
        <p:nvSpPr>
          <p:cNvPr id="13" name="Text Box 76"/>
          <p:cNvSpPr txBox="1">
            <a:spLocks noChangeArrowheads="1"/>
          </p:cNvSpPr>
          <p:nvPr/>
        </p:nvSpPr>
        <p:spPr bwMode="auto">
          <a:xfrm>
            <a:off x="685800" y="2057400"/>
            <a:ext cx="685800" cy="244475"/>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14" name="Text Box 77"/>
          <p:cNvSpPr txBox="1">
            <a:spLocks noChangeArrowheads="1"/>
          </p:cNvSpPr>
          <p:nvPr/>
        </p:nvSpPr>
        <p:spPr bwMode="auto">
          <a:xfrm>
            <a:off x="1447800" y="2057400"/>
            <a:ext cx="1066800" cy="244475"/>
          </a:xfrm>
          <a:prstGeom prst="rect">
            <a:avLst/>
          </a:prstGeom>
          <a:solidFill>
            <a:srgbClr val="FFB863"/>
          </a:solidFill>
          <a:ln w="9525">
            <a:solidFill>
              <a:schemeClr val="tx1"/>
            </a:solidFill>
            <a:miter lim="800000"/>
            <a:headEnd/>
            <a:tailEnd/>
          </a:ln>
        </p:spPr>
        <p:txBody>
          <a:bodyPr tIns="10800" bIns="10800"/>
          <a:lstStyle/>
          <a:p>
            <a:pPr algn="l"/>
            <a:r>
              <a:rPr lang="nl-BE" sz="1400" dirty="0">
                <a:cs typeface="Times New Roman" pitchFamily="18" charset="0"/>
              </a:rPr>
              <a:t>09</a:t>
            </a:r>
            <a:r>
              <a:rPr lang="nl-BE" sz="1400" b="0" dirty="0">
                <a:solidFill>
                  <a:schemeClr val="tx1"/>
                </a:solidFill>
                <a:cs typeface="Times New Roman" pitchFamily="18" charset="0"/>
              </a:rPr>
              <a:t>/17/1998</a:t>
            </a:r>
            <a:endParaRPr lang="nl-NL" sz="1400" b="0" dirty="0">
              <a:solidFill>
                <a:schemeClr val="tx1"/>
              </a:solidFill>
              <a:cs typeface="Times New Roman" pitchFamily="18" charset="0"/>
            </a:endParaRPr>
          </a:p>
        </p:txBody>
      </p:sp>
      <p:sp>
        <p:nvSpPr>
          <p:cNvPr id="15" name="Text Box 78"/>
          <p:cNvSpPr txBox="1">
            <a:spLocks noChangeArrowheads="1"/>
          </p:cNvSpPr>
          <p:nvPr/>
        </p:nvSpPr>
        <p:spPr bwMode="auto">
          <a:xfrm>
            <a:off x="2590800" y="2057400"/>
            <a:ext cx="2209800" cy="244475"/>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255087006</a:t>
            </a:r>
          </a:p>
        </p:txBody>
      </p:sp>
      <p:sp>
        <p:nvSpPr>
          <p:cNvPr id="16" name="Text Box 79"/>
          <p:cNvSpPr txBox="1">
            <a:spLocks noChangeArrowheads="1"/>
          </p:cNvSpPr>
          <p:nvPr/>
        </p:nvSpPr>
        <p:spPr bwMode="auto">
          <a:xfrm>
            <a:off x="4876800" y="2057400"/>
            <a:ext cx="3657600" cy="244475"/>
          </a:xfrm>
          <a:prstGeom prst="rect">
            <a:avLst/>
          </a:prstGeom>
          <a:solidFill>
            <a:srgbClr val="FFB863"/>
          </a:solidFill>
          <a:ln w="9525">
            <a:solidFill>
              <a:schemeClr val="tx1"/>
            </a:solidFill>
            <a:miter lim="800000"/>
            <a:headEnd/>
            <a:tailEnd/>
          </a:ln>
        </p:spPr>
        <p:txBody>
          <a:bodyPr tIns="10800" bIns="10800"/>
          <a:lstStyle/>
          <a:p>
            <a:pPr algn="l"/>
            <a:r>
              <a:rPr lang="nl-NL" sz="1400" b="0" dirty="0">
                <a:solidFill>
                  <a:schemeClr val="tx1"/>
                </a:solidFill>
                <a:cs typeface="Times New Roman" pitchFamily="18" charset="0"/>
              </a:rPr>
              <a:t>malignant </a:t>
            </a:r>
            <a:r>
              <a:rPr lang="nl-NL" sz="1400" dirty="0">
                <a:cs typeface="Times New Roman" pitchFamily="18" charset="0"/>
              </a:rPr>
              <a:t>tumor of left kidney</a:t>
            </a:r>
            <a:endParaRPr lang="nl-NL" sz="1400" b="0" dirty="0">
              <a:solidFill>
                <a:schemeClr val="tx1"/>
              </a:solidFill>
              <a:cs typeface="Times New Roman" pitchFamily="18" charset="0"/>
            </a:endParaRPr>
          </a:p>
        </p:txBody>
      </p:sp>
      <p:sp>
        <p:nvSpPr>
          <p:cNvPr id="20" name="Text Box 6"/>
          <p:cNvSpPr txBox="1">
            <a:spLocks noChangeArrowheads="1"/>
          </p:cNvSpPr>
          <p:nvPr/>
        </p:nvSpPr>
        <p:spPr bwMode="auto">
          <a:xfrm>
            <a:off x="5040366" y="5474951"/>
            <a:ext cx="723275"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#30</a:t>
            </a:r>
          </a:p>
        </p:txBody>
      </p:sp>
      <p:sp>
        <p:nvSpPr>
          <p:cNvPr id="21" name="AutoShape 7"/>
          <p:cNvSpPr>
            <a:spLocks noChangeArrowheads="1"/>
          </p:cNvSpPr>
          <p:nvPr/>
        </p:nvSpPr>
        <p:spPr bwMode="auto">
          <a:xfrm>
            <a:off x="81759" y="3220106"/>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rgbClr val="000066"/>
                </a:solidFill>
              </a:rPr>
              <a:t>benign</a:t>
            </a:r>
          </a:p>
          <a:p>
            <a:pPr algn="ctr" eaLnBrk="1" hangingPunct="1">
              <a:spcBef>
                <a:spcPct val="0"/>
              </a:spcBef>
              <a:buFontTx/>
              <a:buNone/>
            </a:pPr>
            <a:r>
              <a:rPr lang="en-US" altLang="en-US" sz="2800" dirty="0">
                <a:solidFill>
                  <a:srgbClr val="000066"/>
                </a:solidFill>
              </a:rPr>
              <a:t>tumor</a:t>
            </a:r>
          </a:p>
        </p:txBody>
      </p:sp>
      <p:sp>
        <p:nvSpPr>
          <p:cNvPr id="24" name="Rectangle 10"/>
          <p:cNvSpPr>
            <a:spLocks noChangeArrowheads="1"/>
          </p:cNvSpPr>
          <p:nvPr/>
        </p:nvSpPr>
        <p:spPr bwMode="auto">
          <a:xfrm>
            <a:off x="0" y="47244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bg1"/>
              </a:solidFill>
            </a:endParaRPr>
          </a:p>
        </p:txBody>
      </p:sp>
      <p:sp>
        <p:nvSpPr>
          <p:cNvPr id="25" name="Text Box 11"/>
          <p:cNvSpPr txBox="1">
            <a:spLocks noChangeArrowheads="1"/>
          </p:cNvSpPr>
          <p:nvPr/>
        </p:nvSpPr>
        <p:spPr bwMode="auto">
          <a:xfrm>
            <a:off x="377347" y="6193810"/>
            <a:ext cx="723275"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#40</a:t>
            </a:r>
          </a:p>
        </p:txBody>
      </p:sp>
      <p:sp>
        <p:nvSpPr>
          <p:cNvPr id="26" name="AutoShape 12"/>
          <p:cNvSpPr>
            <a:spLocks noChangeArrowheads="1"/>
          </p:cNvSpPr>
          <p:nvPr/>
        </p:nvSpPr>
        <p:spPr bwMode="auto">
          <a:xfrm>
            <a:off x="1752600" y="3218518"/>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a:solidFill>
                  <a:srgbClr val="000066"/>
                </a:solidFill>
              </a:rPr>
              <a:t>malignant</a:t>
            </a:r>
          </a:p>
          <a:p>
            <a:pPr algn="ctr" eaLnBrk="1" hangingPunct="1">
              <a:spcBef>
                <a:spcPct val="0"/>
              </a:spcBef>
              <a:buFontTx/>
              <a:buNone/>
            </a:pPr>
            <a:r>
              <a:rPr lang="en-US" altLang="en-US" sz="2800">
                <a:solidFill>
                  <a:srgbClr val="000066"/>
                </a:solidFill>
              </a:rPr>
              <a:t>tumor</a:t>
            </a:r>
          </a:p>
        </p:txBody>
      </p:sp>
      <p:cxnSp>
        <p:nvCxnSpPr>
          <p:cNvPr id="27" name="AutoShape 13"/>
          <p:cNvCxnSpPr>
            <a:cxnSpLocks noChangeShapeType="1"/>
            <a:stCxn id="33" idx="0"/>
            <a:endCxn id="26" idx="2"/>
          </p:cNvCxnSpPr>
          <p:nvPr/>
        </p:nvCxnSpPr>
        <p:spPr bwMode="auto">
          <a:xfrm flipH="1" flipV="1">
            <a:off x="2667000" y="4266268"/>
            <a:ext cx="1" cy="1377950"/>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8" name="Text Box 14"/>
          <p:cNvSpPr txBox="1">
            <a:spLocks noChangeArrowheads="1"/>
          </p:cNvSpPr>
          <p:nvPr/>
        </p:nvSpPr>
        <p:spPr bwMode="auto">
          <a:xfrm>
            <a:off x="1897587" y="64008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err="1">
                <a:solidFill>
                  <a:srgbClr val="92D050"/>
                </a:solidFill>
              </a:rPr>
              <a:t>partOf</a:t>
            </a:r>
            <a:r>
              <a:rPr lang="en-US" altLang="en-US" sz="1800" b="0" dirty="0">
                <a:solidFill>
                  <a:srgbClr val="92D050"/>
                </a:solidFill>
              </a:rPr>
              <a:t> </a:t>
            </a:r>
            <a:r>
              <a:rPr lang="en-US" altLang="en-US" sz="1800" dirty="0">
                <a:solidFill>
                  <a:srgbClr val="92D050"/>
                </a:solidFill>
              </a:rPr>
              <a:t>at t</a:t>
            </a:r>
            <a:r>
              <a:rPr lang="en-US" altLang="en-US" sz="1800" baseline="-25000" dirty="0">
                <a:solidFill>
                  <a:srgbClr val="92D050"/>
                </a:solidFill>
              </a:rPr>
              <a:t>1</a:t>
            </a:r>
          </a:p>
        </p:txBody>
      </p:sp>
      <p:sp>
        <p:nvSpPr>
          <p:cNvPr id="29" name="AutoShape 15"/>
          <p:cNvSpPr>
            <a:spLocks noChangeArrowheads="1"/>
          </p:cNvSpPr>
          <p:nvPr/>
        </p:nvSpPr>
        <p:spPr bwMode="auto">
          <a:xfrm>
            <a:off x="4512756" y="3276600"/>
            <a:ext cx="1778504" cy="578882"/>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rgbClr val="000066"/>
                </a:solidFill>
              </a:rPr>
              <a:t>left kidney</a:t>
            </a:r>
          </a:p>
        </p:txBody>
      </p:sp>
      <p:cxnSp>
        <p:nvCxnSpPr>
          <p:cNvPr id="30" name="AutoShape 16"/>
          <p:cNvCxnSpPr>
            <a:cxnSpLocks noChangeShapeType="1"/>
            <a:stCxn id="25" idx="3"/>
            <a:endCxn id="55" idx="1"/>
          </p:cNvCxnSpPr>
          <p:nvPr/>
        </p:nvCxnSpPr>
        <p:spPr bwMode="auto">
          <a:xfrm>
            <a:off x="1100622" y="6455420"/>
            <a:ext cx="3166578" cy="9405"/>
          </a:xfrm>
          <a:prstGeom prst="straightConnector1">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cxnSp>
      <p:sp>
        <p:nvSpPr>
          <p:cNvPr id="31" name="Text Box 17"/>
          <p:cNvSpPr txBox="1">
            <a:spLocks noChangeArrowheads="1"/>
          </p:cNvSpPr>
          <p:nvPr/>
        </p:nvSpPr>
        <p:spPr bwMode="auto">
          <a:xfrm>
            <a:off x="3371293" y="5372245"/>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err="1">
                <a:solidFill>
                  <a:srgbClr val="92D050"/>
                </a:solidFill>
              </a:rPr>
              <a:t>partOf</a:t>
            </a:r>
            <a:r>
              <a:rPr lang="en-US" altLang="en-US" sz="1800" b="0" dirty="0">
                <a:solidFill>
                  <a:srgbClr val="92D050"/>
                </a:solidFill>
              </a:rPr>
              <a:t> </a:t>
            </a:r>
            <a:r>
              <a:rPr lang="en-US" altLang="en-US" sz="1800" dirty="0">
                <a:solidFill>
                  <a:srgbClr val="92D050"/>
                </a:solidFill>
              </a:rPr>
              <a:t>at t</a:t>
            </a:r>
            <a:r>
              <a:rPr lang="en-US" altLang="en-US" sz="1800" baseline="-25000" dirty="0">
                <a:solidFill>
                  <a:srgbClr val="92D050"/>
                </a:solidFill>
              </a:rPr>
              <a:t>1,2</a:t>
            </a:r>
          </a:p>
        </p:txBody>
      </p:sp>
      <p:cxnSp>
        <p:nvCxnSpPr>
          <p:cNvPr id="32" name="AutoShape 18"/>
          <p:cNvCxnSpPr>
            <a:cxnSpLocks noChangeShapeType="1"/>
            <a:stCxn id="25" idx="0"/>
          </p:cNvCxnSpPr>
          <p:nvPr/>
        </p:nvCxnSpPr>
        <p:spPr bwMode="auto">
          <a:xfrm flipV="1">
            <a:off x="738985" y="4267858"/>
            <a:ext cx="0" cy="1925952"/>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3" name="Text Box 11"/>
          <p:cNvSpPr txBox="1">
            <a:spLocks noChangeArrowheads="1"/>
          </p:cNvSpPr>
          <p:nvPr/>
        </p:nvSpPr>
        <p:spPr bwMode="auto">
          <a:xfrm>
            <a:off x="2305363" y="5474951"/>
            <a:ext cx="723275"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#41</a:t>
            </a:r>
          </a:p>
        </p:txBody>
      </p:sp>
      <p:cxnSp>
        <p:nvCxnSpPr>
          <p:cNvPr id="34" name="AutoShape 16"/>
          <p:cNvCxnSpPr>
            <a:cxnSpLocks noChangeShapeType="1"/>
            <a:stCxn id="33" idx="3"/>
            <a:endCxn id="20" idx="1"/>
          </p:cNvCxnSpPr>
          <p:nvPr/>
        </p:nvCxnSpPr>
        <p:spPr bwMode="auto">
          <a:xfrm>
            <a:off x="3028638" y="5736561"/>
            <a:ext cx="2011728" cy="0"/>
          </a:xfrm>
          <a:prstGeom prst="straightConnector1">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cxnSp>
      <p:sp>
        <p:nvSpPr>
          <p:cNvPr id="17" name="Text Box 2"/>
          <p:cNvSpPr txBox="1">
            <a:spLocks noChangeArrowheads="1"/>
          </p:cNvSpPr>
          <p:nvPr/>
        </p:nvSpPr>
        <p:spPr bwMode="auto">
          <a:xfrm>
            <a:off x="2625060" y="4676992"/>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1,2</a:t>
            </a:r>
          </a:p>
        </p:txBody>
      </p:sp>
      <p:sp>
        <p:nvSpPr>
          <p:cNvPr id="18" name="Text Box 3"/>
          <p:cNvSpPr txBox="1">
            <a:spLocks noChangeArrowheads="1"/>
          </p:cNvSpPr>
          <p:nvPr/>
        </p:nvSpPr>
        <p:spPr bwMode="auto">
          <a:xfrm>
            <a:off x="6593849" y="4676992"/>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1</a:t>
            </a:r>
          </a:p>
        </p:txBody>
      </p:sp>
      <p:sp>
        <p:nvSpPr>
          <p:cNvPr id="19" name="Text Box 4"/>
          <p:cNvSpPr txBox="1">
            <a:spLocks noChangeArrowheads="1"/>
          </p:cNvSpPr>
          <p:nvPr/>
        </p:nvSpPr>
        <p:spPr bwMode="auto">
          <a:xfrm>
            <a:off x="7784238" y="4676992"/>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2</a:t>
            </a:r>
          </a:p>
        </p:txBody>
      </p:sp>
      <p:sp>
        <p:nvSpPr>
          <p:cNvPr id="22" name="Text Box 8"/>
          <p:cNvSpPr txBox="1">
            <a:spLocks noChangeArrowheads="1"/>
          </p:cNvSpPr>
          <p:nvPr/>
        </p:nvSpPr>
        <p:spPr bwMode="auto">
          <a:xfrm>
            <a:off x="692212" y="4676992"/>
            <a:ext cx="11849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1</a:t>
            </a:r>
          </a:p>
        </p:txBody>
      </p:sp>
      <p:cxnSp>
        <p:nvCxnSpPr>
          <p:cNvPr id="23" name="AutoShape 9"/>
          <p:cNvCxnSpPr>
            <a:cxnSpLocks noChangeShapeType="1"/>
            <a:stCxn id="20" idx="0"/>
            <a:endCxn id="29" idx="2"/>
          </p:cNvCxnSpPr>
          <p:nvPr/>
        </p:nvCxnSpPr>
        <p:spPr bwMode="auto">
          <a:xfrm flipV="1">
            <a:off x="5402004" y="3855482"/>
            <a:ext cx="4" cy="1619469"/>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6" name="TextBox 35"/>
          <p:cNvSpPr txBox="1"/>
          <p:nvPr/>
        </p:nvSpPr>
        <p:spPr>
          <a:xfrm>
            <a:off x="914400" y="2462235"/>
            <a:ext cx="7486345" cy="461665"/>
          </a:xfrm>
          <a:prstGeom prst="rect">
            <a:avLst/>
          </a:prstGeom>
          <a:noFill/>
        </p:spPr>
        <p:txBody>
          <a:bodyPr wrap="none" rtlCol="0">
            <a:spAutoFit/>
          </a:bodyPr>
          <a:lstStyle/>
          <a:p>
            <a:r>
              <a:rPr lang="en-US" dirty="0">
                <a:solidFill>
                  <a:schemeClr val="bg1"/>
                </a:solidFill>
              </a:rPr>
              <a:t>(Exotic) 3</a:t>
            </a:r>
            <a:r>
              <a:rPr lang="en-US" baseline="30000" dirty="0">
                <a:solidFill>
                  <a:schemeClr val="bg1"/>
                </a:solidFill>
              </a:rPr>
              <a:t>rd</a:t>
            </a:r>
            <a:r>
              <a:rPr lang="en-US" dirty="0">
                <a:solidFill>
                  <a:schemeClr val="bg1"/>
                </a:solidFill>
              </a:rPr>
              <a:t> possibility: two distinct tumors were diagnosed</a:t>
            </a:r>
          </a:p>
        </p:txBody>
      </p:sp>
      <p:sp>
        <p:nvSpPr>
          <p:cNvPr id="35" name="AutoShape 15"/>
          <p:cNvSpPr>
            <a:spLocks noChangeArrowheads="1"/>
          </p:cNvSpPr>
          <p:nvPr/>
        </p:nvSpPr>
        <p:spPr bwMode="auto">
          <a:xfrm>
            <a:off x="7468352" y="3102342"/>
            <a:ext cx="1261940" cy="1055608"/>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rgbClr val="000066"/>
                </a:solidFill>
              </a:rPr>
              <a:t>human</a:t>
            </a:r>
          </a:p>
          <a:p>
            <a:pPr algn="ctr" eaLnBrk="1" hangingPunct="1">
              <a:spcBef>
                <a:spcPct val="0"/>
              </a:spcBef>
              <a:buFontTx/>
              <a:buNone/>
            </a:pPr>
            <a:r>
              <a:rPr lang="en-US" altLang="en-US" sz="2800" dirty="0">
                <a:solidFill>
                  <a:srgbClr val="000066"/>
                </a:solidFill>
              </a:rPr>
              <a:t>being</a:t>
            </a:r>
          </a:p>
        </p:txBody>
      </p:sp>
      <p:sp>
        <p:nvSpPr>
          <p:cNvPr id="37" name="Text Box 6"/>
          <p:cNvSpPr txBox="1">
            <a:spLocks noChangeArrowheads="1"/>
          </p:cNvSpPr>
          <p:nvPr/>
        </p:nvSpPr>
        <p:spPr bwMode="auto">
          <a:xfrm>
            <a:off x="7157078" y="5474951"/>
            <a:ext cx="723275"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#80</a:t>
            </a:r>
          </a:p>
        </p:txBody>
      </p:sp>
      <p:sp>
        <p:nvSpPr>
          <p:cNvPr id="38" name="Text Box 6"/>
          <p:cNvSpPr txBox="1">
            <a:spLocks noChangeArrowheads="1"/>
          </p:cNvSpPr>
          <p:nvPr/>
        </p:nvSpPr>
        <p:spPr bwMode="auto">
          <a:xfrm>
            <a:off x="7819238" y="6201579"/>
            <a:ext cx="1082349"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#0939</a:t>
            </a:r>
          </a:p>
        </p:txBody>
      </p:sp>
      <p:cxnSp>
        <p:nvCxnSpPr>
          <p:cNvPr id="39" name="AutoShape 9"/>
          <p:cNvCxnSpPr>
            <a:cxnSpLocks noChangeShapeType="1"/>
            <a:stCxn id="37" idx="0"/>
          </p:cNvCxnSpPr>
          <p:nvPr/>
        </p:nvCxnSpPr>
        <p:spPr bwMode="auto">
          <a:xfrm flipV="1">
            <a:off x="7518716" y="4157950"/>
            <a:ext cx="383759" cy="1317001"/>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1" name="AutoShape 9"/>
          <p:cNvCxnSpPr>
            <a:cxnSpLocks noChangeShapeType="1"/>
            <a:stCxn id="38" idx="0"/>
          </p:cNvCxnSpPr>
          <p:nvPr/>
        </p:nvCxnSpPr>
        <p:spPr bwMode="auto">
          <a:xfrm flipH="1" flipV="1">
            <a:off x="7902477" y="4157951"/>
            <a:ext cx="457936" cy="2043628"/>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5" name="AutoShape 16"/>
          <p:cNvCxnSpPr>
            <a:cxnSpLocks noChangeShapeType="1"/>
            <a:stCxn id="20" idx="3"/>
            <a:endCxn id="37" idx="1"/>
          </p:cNvCxnSpPr>
          <p:nvPr/>
        </p:nvCxnSpPr>
        <p:spPr bwMode="auto">
          <a:xfrm>
            <a:off x="5763641" y="5736561"/>
            <a:ext cx="1393437" cy="0"/>
          </a:xfrm>
          <a:prstGeom prst="straightConnector1">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cxnSp>
      <p:sp>
        <p:nvSpPr>
          <p:cNvPr id="48" name="Text Box 14"/>
          <p:cNvSpPr txBox="1">
            <a:spLocks noChangeArrowheads="1"/>
          </p:cNvSpPr>
          <p:nvPr/>
        </p:nvSpPr>
        <p:spPr bwMode="auto">
          <a:xfrm>
            <a:off x="5975353" y="54102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err="1">
                <a:solidFill>
                  <a:srgbClr val="92D050"/>
                </a:solidFill>
              </a:rPr>
              <a:t>partOf</a:t>
            </a:r>
            <a:r>
              <a:rPr lang="en-US" altLang="en-US" sz="1800" b="0" dirty="0">
                <a:solidFill>
                  <a:srgbClr val="92D050"/>
                </a:solidFill>
              </a:rPr>
              <a:t> </a:t>
            </a:r>
            <a:r>
              <a:rPr lang="en-US" altLang="en-US" sz="1800" dirty="0">
                <a:solidFill>
                  <a:srgbClr val="92D050"/>
                </a:solidFill>
              </a:rPr>
              <a:t>at t</a:t>
            </a:r>
            <a:r>
              <a:rPr lang="en-US" altLang="en-US" sz="1800" baseline="-25000" dirty="0">
                <a:solidFill>
                  <a:srgbClr val="92D050"/>
                </a:solidFill>
              </a:rPr>
              <a:t>1</a:t>
            </a:r>
          </a:p>
        </p:txBody>
      </p:sp>
      <p:cxnSp>
        <p:nvCxnSpPr>
          <p:cNvPr id="49" name="AutoShape 16"/>
          <p:cNvCxnSpPr>
            <a:cxnSpLocks noChangeShapeType="1"/>
            <a:stCxn id="20" idx="3"/>
            <a:endCxn id="38" idx="1"/>
          </p:cNvCxnSpPr>
          <p:nvPr/>
        </p:nvCxnSpPr>
        <p:spPr bwMode="auto">
          <a:xfrm>
            <a:off x="5763641" y="5736561"/>
            <a:ext cx="2055597" cy="726628"/>
          </a:xfrm>
          <a:prstGeom prst="straightConnector1">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cxnSp>
      <p:sp>
        <p:nvSpPr>
          <p:cNvPr id="52" name="Text Box 14"/>
          <p:cNvSpPr txBox="1">
            <a:spLocks noChangeArrowheads="1"/>
          </p:cNvSpPr>
          <p:nvPr/>
        </p:nvSpPr>
        <p:spPr bwMode="auto">
          <a:xfrm>
            <a:off x="6682867" y="5999171"/>
            <a:ext cx="12105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err="1">
                <a:solidFill>
                  <a:srgbClr val="92D050"/>
                </a:solidFill>
              </a:rPr>
              <a:t>partOf</a:t>
            </a:r>
            <a:r>
              <a:rPr lang="en-US" altLang="en-US" sz="1800" b="0" dirty="0">
                <a:solidFill>
                  <a:srgbClr val="92D050"/>
                </a:solidFill>
              </a:rPr>
              <a:t> </a:t>
            </a:r>
            <a:r>
              <a:rPr lang="en-US" altLang="en-US" sz="1800" dirty="0">
                <a:solidFill>
                  <a:srgbClr val="92D050"/>
                </a:solidFill>
              </a:rPr>
              <a:t>at t</a:t>
            </a:r>
            <a:r>
              <a:rPr lang="en-US" altLang="en-US" sz="1800" baseline="-25000" dirty="0">
                <a:solidFill>
                  <a:srgbClr val="92D050"/>
                </a:solidFill>
              </a:rPr>
              <a:t>2</a:t>
            </a:r>
          </a:p>
        </p:txBody>
      </p:sp>
      <p:sp>
        <p:nvSpPr>
          <p:cNvPr id="55" name="Text Box 6"/>
          <p:cNvSpPr txBox="1">
            <a:spLocks noChangeArrowheads="1"/>
          </p:cNvSpPr>
          <p:nvPr/>
        </p:nvSpPr>
        <p:spPr bwMode="auto">
          <a:xfrm>
            <a:off x="4267200" y="6203215"/>
            <a:ext cx="723275"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rPr>
              <a:t>#31</a:t>
            </a:r>
          </a:p>
        </p:txBody>
      </p:sp>
      <p:cxnSp>
        <p:nvCxnSpPr>
          <p:cNvPr id="56" name="AutoShape 9"/>
          <p:cNvCxnSpPr>
            <a:cxnSpLocks noChangeShapeType="1"/>
            <a:stCxn id="55" idx="0"/>
            <a:endCxn id="29" idx="2"/>
          </p:cNvCxnSpPr>
          <p:nvPr/>
        </p:nvCxnSpPr>
        <p:spPr bwMode="auto">
          <a:xfrm flipV="1">
            <a:off x="4628838" y="3855482"/>
            <a:ext cx="773170" cy="2347733"/>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61" name="AutoShape 16"/>
          <p:cNvCxnSpPr>
            <a:cxnSpLocks noChangeShapeType="1"/>
            <a:stCxn id="55" idx="3"/>
            <a:endCxn id="38" idx="1"/>
          </p:cNvCxnSpPr>
          <p:nvPr/>
        </p:nvCxnSpPr>
        <p:spPr bwMode="auto">
          <a:xfrm flipV="1">
            <a:off x="4990475" y="6463189"/>
            <a:ext cx="2828763" cy="1636"/>
          </a:xfrm>
          <a:prstGeom prst="straightConnector1">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cxnSp>
      <p:sp>
        <p:nvSpPr>
          <p:cNvPr id="64" name="Text Box 14"/>
          <p:cNvSpPr txBox="1">
            <a:spLocks noChangeArrowheads="1"/>
          </p:cNvSpPr>
          <p:nvPr/>
        </p:nvSpPr>
        <p:spPr bwMode="auto">
          <a:xfrm>
            <a:off x="5963560" y="6375119"/>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err="1">
                <a:solidFill>
                  <a:srgbClr val="92D050"/>
                </a:solidFill>
              </a:rPr>
              <a:t>partOf</a:t>
            </a:r>
            <a:r>
              <a:rPr lang="en-US" altLang="en-US" sz="1800" b="0" dirty="0">
                <a:solidFill>
                  <a:srgbClr val="92D050"/>
                </a:solidFill>
              </a:rPr>
              <a:t> </a:t>
            </a:r>
            <a:r>
              <a:rPr lang="en-US" altLang="en-US" sz="1800" dirty="0">
                <a:solidFill>
                  <a:srgbClr val="92D050"/>
                </a:solidFill>
              </a:rPr>
              <a:t>at t</a:t>
            </a:r>
            <a:r>
              <a:rPr lang="en-US" altLang="en-US" sz="1800" baseline="-25000" dirty="0">
                <a:solidFill>
                  <a:srgbClr val="92D050"/>
                </a:solidFill>
              </a:rPr>
              <a:t>1</a:t>
            </a:r>
          </a:p>
        </p:txBody>
      </p:sp>
      <p:sp>
        <p:nvSpPr>
          <p:cNvPr id="67" name="Text Box 3"/>
          <p:cNvSpPr txBox="1">
            <a:spLocks noChangeArrowheads="1"/>
          </p:cNvSpPr>
          <p:nvPr/>
        </p:nvSpPr>
        <p:spPr bwMode="auto">
          <a:xfrm>
            <a:off x="3962400" y="4676992"/>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1,2</a:t>
            </a:r>
          </a:p>
        </p:txBody>
      </p:sp>
      <p:sp>
        <p:nvSpPr>
          <p:cNvPr id="68" name="Text Box 3"/>
          <p:cNvSpPr txBox="1">
            <a:spLocks noChangeArrowheads="1"/>
          </p:cNvSpPr>
          <p:nvPr/>
        </p:nvSpPr>
        <p:spPr bwMode="auto">
          <a:xfrm>
            <a:off x="5323813" y="4676992"/>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1,2</a:t>
            </a:r>
          </a:p>
        </p:txBody>
      </p:sp>
    </p:spTree>
    <p:extLst>
      <p:ext uri="{BB962C8B-B14F-4D97-AF65-F5344CB8AC3E}">
        <p14:creationId xmlns:p14="http://schemas.microsoft.com/office/powerpoint/2010/main" val="1728881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this work?</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57</a:t>
            </a:fld>
            <a:endParaRPr lang="en-US"/>
          </a:p>
        </p:txBody>
      </p:sp>
      <p:sp>
        <p:nvSpPr>
          <p:cNvPr id="5" name="TextBox 4"/>
          <p:cNvSpPr txBox="1"/>
          <p:nvPr/>
        </p:nvSpPr>
        <p:spPr>
          <a:xfrm>
            <a:off x="3981079" y="2455842"/>
            <a:ext cx="1371601" cy="510778"/>
          </a:xfrm>
          <a:prstGeom prst="roundRect">
            <a:avLst/>
          </a:prstGeom>
          <a:solidFill>
            <a:srgbClr val="FFFF00"/>
          </a:solidFill>
          <a:ln>
            <a:solidFill>
              <a:schemeClr val="bg1"/>
            </a:solidFill>
          </a:ln>
        </p:spPr>
        <p:txBody>
          <a:bodyPr wrap="square" rtlCol="0">
            <a:spAutoFit/>
          </a:bodyPr>
          <a:lstStyle/>
          <a:p>
            <a:pPr algn="ctr"/>
            <a:r>
              <a:rPr lang="en-US" dirty="0"/>
              <a:t>Bruxism</a:t>
            </a:r>
          </a:p>
        </p:txBody>
      </p:sp>
      <p:sp>
        <p:nvSpPr>
          <p:cNvPr id="6" name="TextBox 5"/>
          <p:cNvSpPr txBox="1"/>
          <p:nvPr/>
        </p:nvSpPr>
        <p:spPr>
          <a:xfrm>
            <a:off x="140970" y="3576221"/>
            <a:ext cx="2982897" cy="919401"/>
          </a:xfrm>
          <a:prstGeom prst="roundRect">
            <a:avLst/>
          </a:prstGeom>
          <a:solidFill>
            <a:srgbClr val="FFFF00"/>
          </a:solidFill>
          <a:ln>
            <a:solidFill>
              <a:schemeClr val="bg1"/>
            </a:solidFill>
          </a:ln>
        </p:spPr>
        <p:txBody>
          <a:bodyPr wrap="square" rtlCol="0">
            <a:spAutoFit/>
          </a:bodyPr>
          <a:lstStyle/>
          <a:p>
            <a:pPr algn="ctr"/>
            <a:r>
              <a:rPr lang="en-US" dirty="0"/>
              <a:t>Bruxism without </a:t>
            </a:r>
          </a:p>
          <a:p>
            <a:pPr algn="ctr"/>
            <a:r>
              <a:rPr lang="en-US" dirty="0"/>
              <a:t>clinical consequences</a:t>
            </a:r>
          </a:p>
        </p:txBody>
      </p:sp>
      <p:sp>
        <p:nvSpPr>
          <p:cNvPr id="7" name="Rounded Rectangle 6"/>
          <p:cNvSpPr/>
          <p:nvPr/>
        </p:nvSpPr>
        <p:spPr>
          <a:xfrm>
            <a:off x="3314290" y="3590208"/>
            <a:ext cx="2705178" cy="919401"/>
          </a:xfrm>
          <a:prstGeom prst="roundRect">
            <a:avLst/>
          </a:prstGeom>
          <a:solidFill>
            <a:srgbClr val="FFFF00"/>
          </a:solidFill>
          <a:ln>
            <a:solidFill>
              <a:schemeClr val="bg1"/>
            </a:solidFill>
          </a:ln>
        </p:spPr>
        <p:txBody>
          <a:bodyPr wrap="square">
            <a:spAutoFit/>
          </a:bodyPr>
          <a:lstStyle/>
          <a:p>
            <a:pPr algn="ctr"/>
            <a:r>
              <a:rPr lang="en-US" dirty="0"/>
              <a:t>Prevention</a:t>
            </a:r>
          </a:p>
          <a:p>
            <a:pPr algn="ctr"/>
            <a:r>
              <a:rPr lang="en-US" dirty="0"/>
              <a:t>demanding bruxism</a:t>
            </a:r>
          </a:p>
        </p:txBody>
      </p:sp>
      <p:cxnSp>
        <p:nvCxnSpPr>
          <p:cNvPr id="8" name="Straight Arrow Connector 7"/>
          <p:cNvCxnSpPr>
            <a:stCxn id="6" idx="0"/>
            <a:endCxn id="5" idx="2"/>
          </p:cNvCxnSpPr>
          <p:nvPr/>
        </p:nvCxnSpPr>
        <p:spPr>
          <a:xfrm flipV="1">
            <a:off x="1632419" y="2966620"/>
            <a:ext cx="3034461" cy="60960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a:endCxn id="5" idx="2"/>
          </p:cNvCxnSpPr>
          <p:nvPr/>
        </p:nvCxnSpPr>
        <p:spPr>
          <a:xfrm flipV="1">
            <a:off x="4666879" y="2966620"/>
            <a:ext cx="1" cy="623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678680" y="1958578"/>
            <a:ext cx="0" cy="49726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81079" y="1447800"/>
            <a:ext cx="1371600" cy="510778"/>
          </a:xfrm>
          <a:prstGeom prst="roundRect">
            <a:avLst/>
          </a:prstGeom>
          <a:solidFill>
            <a:srgbClr val="FFFF00"/>
          </a:solidFill>
          <a:ln>
            <a:solidFill>
              <a:schemeClr val="bg1"/>
            </a:solidFill>
          </a:ln>
        </p:spPr>
        <p:txBody>
          <a:bodyPr wrap="square" rtlCol="0">
            <a:spAutoFit/>
          </a:bodyPr>
          <a:lstStyle/>
          <a:p>
            <a:pPr algn="ctr"/>
            <a:r>
              <a:rPr lang="en-US" dirty="0"/>
              <a:t>Behavior</a:t>
            </a:r>
          </a:p>
        </p:txBody>
      </p:sp>
      <p:sp>
        <p:nvSpPr>
          <p:cNvPr id="12" name="Rounded Rectangle 11"/>
          <p:cNvSpPr/>
          <p:nvPr/>
        </p:nvSpPr>
        <p:spPr>
          <a:xfrm>
            <a:off x="6206081" y="3576220"/>
            <a:ext cx="2743200" cy="919401"/>
          </a:xfrm>
          <a:prstGeom prst="roundRect">
            <a:avLst/>
          </a:prstGeom>
          <a:solidFill>
            <a:srgbClr val="FFFF00"/>
          </a:solidFill>
          <a:ln>
            <a:solidFill>
              <a:schemeClr val="bg1"/>
            </a:solidFill>
          </a:ln>
        </p:spPr>
        <p:txBody>
          <a:bodyPr wrap="square">
            <a:spAutoFit/>
          </a:bodyPr>
          <a:lstStyle/>
          <a:p>
            <a:pPr algn="ctr"/>
            <a:r>
              <a:rPr lang="en-US" dirty="0"/>
              <a:t>Treatment</a:t>
            </a:r>
          </a:p>
          <a:p>
            <a:pPr algn="ctr"/>
            <a:r>
              <a:rPr lang="en-US" dirty="0"/>
              <a:t>demanding bruxism</a:t>
            </a:r>
          </a:p>
        </p:txBody>
      </p:sp>
      <p:cxnSp>
        <p:nvCxnSpPr>
          <p:cNvPr id="13" name="Straight Arrow Connector 12"/>
          <p:cNvCxnSpPr>
            <a:stCxn id="12" idx="0"/>
            <a:endCxn id="5" idx="2"/>
          </p:cNvCxnSpPr>
          <p:nvPr/>
        </p:nvCxnSpPr>
        <p:spPr>
          <a:xfrm flipH="1" flipV="1">
            <a:off x="4666880" y="2966620"/>
            <a:ext cx="2910801" cy="60960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1923678" y="6275070"/>
            <a:ext cx="5486401" cy="506730"/>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a:t>John’s repetitive jaw muscle activity</a:t>
            </a:r>
          </a:p>
        </p:txBody>
      </p:sp>
      <p:sp>
        <p:nvSpPr>
          <p:cNvPr id="15" name="Rectangle 10"/>
          <p:cNvSpPr>
            <a:spLocks noChangeArrowheads="1"/>
          </p:cNvSpPr>
          <p:nvPr/>
        </p:nvSpPr>
        <p:spPr bwMode="auto">
          <a:xfrm>
            <a:off x="0" y="4718468"/>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bg1"/>
              </a:solidFill>
            </a:endParaRPr>
          </a:p>
        </p:txBody>
      </p:sp>
      <p:sp>
        <p:nvSpPr>
          <p:cNvPr id="18" name="Text Box 4"/>
          <p:cNvSpPr txBox="1">
            <a:spLocks noChangeArrowheads="1"/>
          </p:cNvSpPr>
          <p:nvPr/>
        </p:nvSpPr>
        <p:spPr bwMode="auto">
          <a:xfrm>
            <a:off x="7784238" y="4671060"/>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3</a:t>
            </a:r>
          </a:p>
        </p:txBody>
      </p:sp>
      <p:sp>
        <p:nvSpPr>
          <p:cNvPr id="19" name="Text Box 8"/>
          <p:cNvSpPr txBox="1">
            <a:spLocks noChangeArrowheads="1"/>
          </p:cNvSpPr>
          <p:nvPr/>
        </p:nvSpPr>
        <p:spPr bwMode="auto">
          <a:xfrm>
            <a:off x="692212" y="4671060"/>
            <a:ext cx="11849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1</a:t>
            </a:r>
          </a:p>
        </p:txBody>
      </p:sp>
      <p:sp>
        <p:nvSpPr>
          <p:cNvPr id="21" name="Text Box 3"/>
          <p:cNvSpPr txBox="1">
            <a:spLocks noChangeArrowheads="1"/>
          </p:cNvSpPr>
          <p:nvPr/>
        </p:nvSpPr>
        <p:spPr bwMode="auto">
          <a:xfrm>
            <a:off x="3509572" y="4659630"/>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2</a:t>
            </a:r>
          </a:p>
        </p:txBody>
      </p:sp>
      <p:cxnSp>
        <p:nvCxnSpPr>
          <p:cNvPr id="22" name="AutoShape 18"/>
          <p:cNvCxnSpPr>
            <a:cxnSpLocks noChangeShapeType="1"/>
            <a:stCxn id="14" idx="0"/>
            <a:endCxn id="6" idx="2"/>
          </p:cNvCxnSpPr>
          <p:nvPr/>
        </p:nvCxnSpPr>
        <p:spPr bwMode="auto">
          <a:xfrm flipH="1" flipV="1">
            <a:off x="1632419" y="4495622"/>
            <a:ext cx="3034460" cy="1779448"/>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5" name="AutoShape 18"/>
          <p:cNvCxnSpPr>
            <a:cxnSpLocks noChangeShapeType="1"/>
            <a:stCxn id="14" idx="0"/>
            <a:endCxn id="7" idx="2"/>
          </p:cNvCxnSpPr>
          <p:nvPr/>
        </p:nvCxnSpPr>
        <p:spPr bwMode="auto">
          <a:xfrm flipV="1">
            <a:off x="4666879" y="4509609"/>
            <a:ext cx="0" cy="1765461"/>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8" name="AutoShape 18"/>
          <p:cNvCxnSpPr>
            <a:cxnSpLocks noChangeShapeType="1"/>
            <a:stCxn id="14" idx="0"/>
            <a:endCxn id="12" idx="2"/>
          </p:cNvCxnSpPr>
          <p:nvPr/>
        </p:nvCxnSpPr>
        <p:spPr bwMode="auto">
          <a:xfrm flipV="1">
            <a:off x="4666879" y="4495621"/>
            <a:ext cx="2910802" cy="1779449"/>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97983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0"/>
            <a:ext cx="9143993" cy="762000"/>
          </a:xfrm>
        </p:spPr>
        <p:txBody>
          <a:bodyPr/>
          <a:lstStyle/>
          <a:p>
            <a:r>
              <a:rPr lang="en-US" dirty="0"/>
              <a:t>NO !!!  Occurrents never change type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58</a:t>
            </a:fld>
            <a:endParaRPr lang="en-US"/>
          </a:p>
        </p:txBody>
      </p:sp>
      <p:sp>
        <p:nvSpPr>
          <p:cNvPr id="5" name="TextBox 4"/>
          <p:cNvSpPr txBox="1"/>
          <p:nvPr/>
        </p:nvSpPr>
        <p:spPr>
          <a:xfrm>
            <a:off x="3981078" y="2455842"/>
            <a:ext cx="1371601" cy="510778"/>
          </a:xfrm>
          <a:prstGeom prst="roundRect">
            <a:avLst/>
          </a:prstGeom>
          <a:solidFill>
            <a:srgbClr val="FFFF00"/>
          </a:solidFill>
          <a:ln>
            <a:solidFill>
              <a:schemeClr val="bg1"/>
            </a:solidFill>
          </a:ln>
        </p:spPr>
        <p:txBody>
          <a:bodyPr wrap="square" rtlCol="0">
            <a:spAutoFit/>
          </a:bodyPr>
          <a:lstStyle/>
          <a:p>
            <a:pPr algn="ctr"/>
            <a:r>
              <a:rPr lang="en-US" dirty="0"/>
              <a:t>Bruxism</a:t>
            </a:r>
          </a:p>
        </p:txBody>
      </p:sp>
      <p:sp>
        <p:nvSpPr>
          <p:cNvPr id="6" name="TextBox 5"/>
          <p:cNvSpPr txBox="1"/>
          <p:nvPr/>
        </p:nvSpPr>
        <p:spPr>
          <a:xfrm>
            <a:off x="140970" y="3576221"/>
            <a:ext cx="2982897" cy="919401"/>
          </a:xfrm>
          <a:prstGeom prst="roundRect">
            <a:avLst/>
          </a:prstGeom>
          <a:solidFill>
            <a:srgbClr val="FFFF00"/>
          </a:solidFill>
          <a:ln>
            <a:solidFill>
              <a:schemeClr val="bg1"/>
            </a:solidFill>
          </a:ln>
        </p:spPr>
        <p:txBody>
          <a:bodyPr wrap="square" rtlCol="0">
            <a:spAutoFit/>
          </a:bodyPr>
          <a:lstStyle/>
          <a:p>
            <a:pPr algn="ctr"/>
            <a:r>
              <a:rPr lang="en-US" dirty="0"/>
              <a:t>Bruxism without </a:t>
            </a:r>
          </a:p>
          <a:p>
            <a:pPr algn="ctr"/>
            <a:r>
              <a:rPr lang="en-US" dirty="0"/>
              <a:t>clinical consequences</a:t>
            </a:r>
          </a:p>
        </p:txBody>
      </p:sp>
      <p:sp>
        <p:nvSpPr>
          <p:cNvPr id="7" name="Rounded Rectangle 6"/>
          <p:cNvSpPr/>
          <p:nvPr/>
        </p:nvSpPr>
        <p:spPr>
          <a:xfrm>
            <a:off x="3314289" y="3590208"/>
            <a:ext cx="2705178" cy="919401"/>
          </a:xfrm>
          <a:prstGeom prst="roundRect">
            <a:avLst/>
          </a:prstGeom>
          <a:solidFill>
            <a:srgbClr val="FFFF00"/>
          </a:solidFill>
          <a:ln>
            <a:solidFill>
              <a:schemeClr val="bg1"/>
            </a:solidFill>
          </a:ln>
        </p:spPr>
        <p:txBody>
          <a:bodyPr wrap="square">
            <a:spAutoFit/>
          </a:bodyPr>
          <a:lstStyle/>
          <a:p>
            <a:pPr algn="ctr"/>
            <a:r>
              <a:rPr lang="en-US" dirty="0"/>
              <a:t>Prevention</a:t>
            </a:r>
          </a:p>
          <a:p>
            <a:pPr algn="ctr"/>
            <a:r>
              <a:rPr lang="en-US" dirty="0"/>
              <a:t>demanding bruxism</a:t>
            </a:r>
          </a:p>
        </p:txBody>
      </p:sp>
      <p:cxnSp>
        <p:nvCxnSpPr>
          <p:cNvPr id="8" name="Straight Arrow Connector 7"/>
          <p:cNvCxnSpPr>
            <a:stCxn id="6" idx="0"/>
            <a:endCxn id="5" idx="2"/>
          </p:cNvCxnSpPr>
          <p:nvPr/>
        </p:nvCxnSpPr>
        <p:spPr>
          <a:xfrm flipV="1">
            <a:off x="1632419" y="2966620"/>
            <a:ext cx="3034461" cy="60960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a:endCxn id="5" idx="2"/>
          </p:cNvCxnSpPr>
          <p:nvPr/>
        </p:nvCxnSpPr>
        <p:spPr>
          <a:xfrm flipV="1">
            <a:off x="4666879" y="2966620"/>
            <a:ext cx="1" cy="623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678680" y="1958578"/>
            <a:ext cx="0" cy="49726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81078" y="1447800"/>
            <a:ext cx="1371600" cy="510778"/>
          </a:xfrm>
          <a:prstGeom prst="roundRect">
            <a:avLst/>
          </a:prstGeom>
          <a:solidFill>
            <a:srgbClr val="FFFF00"/>
          </a:solidFill>
          <a:ln>
            <a:solidFill>
              <a:schemeClr val="bg1"/>
            </a:solidFill>
          </a:ln>
        </p:spPr>
        <p:txBody>
          <a:bodyPr wrap="square" rtlCol="0">
            <a:spAutoFit/>
          </a:bodyPr>
          <a:lstStyle/>
          <a:p>
            <a:pPr algn="ctr"/>
            <a:r>
              <a:rPr lang="en-US" dirty="0"/>
              <a:t>Behavior</a:t>
            </a:r>
          </a:p>
        </p:txBody>
      </p:sp>
      <p:sp>
        <p:nvSpPr>
          <p:cNvPr id="12" name="Rounded Rectangle 11"/>
          <p:cNvSpPr/>
          <p:nvPr/>
        </p:nvSpPr>
        <p:spPr>
          <a:xfrm>
            <a:off x="6206081" y="3576220"/>
            <a:ext cx="2743200" cy="919401"/>
          </a:xfrm>
          <a:prstGeom prst="roundRect">
            <a:avLst/>
          </a:prstGeom>
          <a:solidFill>
            <a:srgbClr val="FFFF00"/>
          </a:solidFill>
          <a:ln>
            <a:solidFill>
              <a:schemeClr val="bg1"/>
            </a:solidFill>
          </a:ln>
        </p:spPr>
        <p:txBody>
          <a:bodyPr wrap="square">
            <a:spAutoFit/>
          </a:bodyPr>
          <a:lstStyle/>
          <a:p>
            <a:pPr algn="ctr"/>
            <a:r>
              <a:rPr lang="en-US" dirty="0"/>
              <a:t>Treatment</a:t>
            </a:r>
          </a:p>
          <a:p>
            <a:pPr algn="ctr"/>
            <a:r>
              <a:rPr lang="en-US" dirty="0"/>
              <a:t>demanding bruxism</a:t>
            </a:r>
          </a:p>
        </p:txBody>
      </p:sp>
      <p:cxnSp>
        <p:nvCxnSpPr>
          <p:cNvPr id="13" name="Straight Arrow Connector 12"/>
          <p:cNvCxnSpPr>
            <a:stCxn id="12" idx="0"/>
            <a:endCxn id="5" idx="2"/>
          </p:cNvCxnSpPr>
          <p:nvPr/>
        </p:nvCxnSpPr>
        <p:spPr>
          <a:xfrm flipH="1" flipV="1">
            <a:off x="4666880" y="2966620"/>
            <a:ext cx="2910801" cy="60960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0"/>
          <p:cNvSpPr>
            <a:spLocks noChangeArrowheads="1"/>
          </p:cNvSpPr>
          <p:nvPr/>
        </p:nvSpPr>
        <p:spPr bwMode="auto">
          <a:xfrm>
            <a:off x="0" y="4718468"/>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bg1"/>
              </a:solidFill>
            </a:endParaRPr>
          </a:p>
        </p:txBody>
      </p:sp>
      <p:cxnSp>
        <p:nvCxnSpPr>
          <p:cNvPr id="22" name="AutoShape 18"/>
          <p:cNvCxnSpPr>
            <a:cxnSpLocks noChangeShapeType="1"/>
            <a:stCxn id="23" idx="0"/>
            <a:endCxn id="6" idx="2"/>
          </p:cNvCxnSpPr>
          <p:nvPr/>
        </p:nvCxnSpPr>
        <p:spPr bwMode="auto">
          <a:xfrm flipV="1">
            <a:off x="1369136" y="4495622"/>
            <a:ext cx="263283" cy="863171"/>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5" name="AutoShape 18"/>
          <p:cNvCxnSpPr>
            <a:cxnSpLocks noChangeShapeType="1"/>
            <a:stCxn id="24" idx="0"/>
            <a:endCxn id="7" idx="2"/>
          </p:cNvCxnSpPr>
          <p:nvPr/>
        </p:nvCxnSpPr>
        <p:spPr bwMode="auto">
          <a:xfrm flipH="1" flipV="1">
            <a:off x="4666878" y="4509609"/>
            <a:ext cx="1" cy="872488"/>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8" name="AutoShape 18"/>
          <p:cNvCxnSpPr>
            <a:cxnSpLocks noChangeShapeType="1"/>
            <a:stCxn id="26" idx="0"/>
            <a:endCxn id="12" idx="2"/>
          </p:cNvCxnSpPr>
          <p:nvPr/>
        </p:nvCxnSpPr>
        <p:spPr bwMode="auto">
          <a:xfrm flipH="1" flipV="1">
            <a:off x="7577681" y="4495621"/>
            <a:ext cx="91138" cy="876424"/>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3" name="Rectangle 22"/>
          <p:cNvSpPr/>
          <p:nvPr/>
        </p:nvSpPr>
        <p:spPr bwMode="auto">
          <a:xfrm>
            <a:off x="260819" y="5358793"/>
            <a:ext cx="2216633" cy="600433"/>
          </a:xfrm>
          <a:prstGeom prst="rect">
            <a:avLst/>
          </a:prstGeom>
          <a:solidFill>
            <a:srgbClr val="BBE0E3"/>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t>John’s repetitive jaw muscle activities of last year</a:t>
            </a:r>
          </a:p>
        </p:txBody>
      </p:sp>
      <p:sp>
        <p:nvSpPr>
          <p:cNvPr id="24" name="Rectangle 23"/>
          <p:cNvSpPr/>
          <p:nvPr/>
        </p:nvSpPr>
        <p:spPr bwMode="auto">
          <a:xfrm>
            <a:off x="3516112" y="5382097"/>
            <a:ext cx="2301533" cy="561503"/>
          </a:xfrm>
          <a:prstGeom prst="rect">
            <a:avLst/>
          </a:prstGeom>
          <a:solidFill>
            <a:srgbClr val="BBE0E3"/>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t>John’s repetitive jaw muscle activities of last month</a:t>
            </a:r>
          </a:p>
        </p:txBody>
      </p:sp>
      <p:sp>
        <p:nvSpPr>
          <p:cNvPr id="26" name="Rectangle 25"/>
          <p:cNvSpPr/>
          <p:nvPr/>
        </p:nvSpPr>
        <p:spPr bwMode="auto">
          <a:xfrm>
            <a:off x="6501839" y="5372045"/>
            <a:ext cx="2333959" cy="547272"/>
          </a:xfrm>
          <a:prstGeom prst="rect">
            <a:avLst/>
          </a:prstGeom>
          <a:solidFill>
            <a:srgbClr val="BBE0E3"/>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t>John’s repetitive jaw muscle activities of last week</a:t>
            </a:r>
          </a:p>
        </p:txBody>
      </p:sp>
      <p:sp>
        <p:nvSpPr>
          <p:cNvPr id="30" name="Rectangle 29"/>
          <p:cNvSpPr/>
          <p:nvPr/>
        </p:nvSpPr>
        <p:spPr bwMode="auto">
          <a:xfrm>
            <a:off x="1923678" y="6275070"/>
            <a:ext cx="5486401" cy="506730"/>
          </a:xfrm>
          <a:prstGeom prst="rect">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a:t>John’s repetitive jaw muscle activity</a:t>
            </a:r>
          </a:p>
        </p:txBody>
      </p:sp>
      <p:cxnSp>
        <p:nvCxnSpPr>
          <p:cNvPr id="32" name="Elbow Connector 31"/>
          <p:cNvCxnSpPr>
            <a:stCxn id="23" idx="2"/>
            <a:endCxn id="30" idx="1"/>
          </p:cNvCxnSpPr>
          <p:nvPr/>
        </p:nvCxnSpPr>
        <p:spPr bwMode="auto">
          <a:xfrm rot="16200000" flipH="1">
            <a:off x="1361803" y="5966559"/>
            <a:ext cx="569209" cy="554542"/>
          </a:xfrm>
          <a:prstGeom prst="bentConnector2">
            <a:avLst/>
          </a:prstGeom>
          <a:solidFill>
            <a:schemeClr val="accent1"/>
          </a:solidFill>
          <a:ln w="38100" cap="flat" cmpd="sng" algn="ctr">
            <a:solidFill>
              <a:srgbClr val="92D050"/>
            </a:solidFill>
            <a:prstDash val="solid"/>
            <a:round/>
            <a:headEnd type="none" w="med" len="med"/>
            <a:tailEnd type="triangle"/>
          </a:ln>
          <a:effectLst/>
        </p:spPr>
      </p:cxnSp>
      <p:cxnSp>
        <p:nvCxnSpPr>
          <p:cNvPr id="33" name="Elbow Connector 32"/>
          <p:cNvCxnSpPr>
            <a:stCxn id="26" idx="2"/>
            <a:endCxn id="30" idx="3"/>
          </p:cNvCxnSpPr>
          <p:nvPr/>
        </p:nvCxnSpPr>
        <p:spPr bwMode="auto">
          <a:xfrm rot="5400000">
            <a:off x="7234890" y="6094506"/>
            <a:ext cx="609118" cy="258740"/>
          </a:xfrm>
          <a:prstGeom prst="bentConnector2">
            <a:avLst/>
          </a:prstGeom>
          <a:solidFill>
            <a:schemeClr val="accent1"/>
          </a:solidFill>
          <a:ln w="38100" cap="flat" cmpd="sng" algn="ctr">
            <a:solidFill>
              <a:srgbClr val="92D050"/>
            </a:solidFill>
            <a:prstDash val="solid"/>
            <a:round/>
            <a:headEnd type="none" w="med" len="med"/>
            <a:tailEnd type="triangle"/>
          </a:ln>
          <a:effectLst/>
        </p:spPr>
      </p:cxnSp>
      <p:cxnSp>
        <p:nvCxnSpPr>
          <p:cNvPr id="40" name="Straight Arrow Connector 39"/>
          <p:cNvCxnSpPr>
            <a:stCxn id="24" idx="2"/>
            <a:endCxn id="30" idx="0"/>
          </p:cNvCxnSpPr>
          <p:nvPr/>
        </p:nvCxnSpPr>
        <p:spPr bwMode="auto">
          <a:xfrm>
            <a:off x="4666879" y="5943600"/>
            <a:ext cx="0" cy="331470"/>
          </a:xfrm>
          <a:prstGeom prst="straightConnector1">
            <a:avLst/>
          </a:prstGeom>
          <a:solidFill>
            <a:schemeClr val="accent1"/>
          </a:solidFill>
          <a:ln w="38100" cap="flat" cmpd="sng" algn="ctr">
            <a:solidFill>
              <a:srgbClr val="92D050"/>
            </a:solidFill>
            <a:prstDash val="solid"/>
            <a:round/>
            <a:headEnd type="none" w="med" len="med"/>
            <a:tailEnd type="triangle"/>
          </a:ln>
          <a:effectLst/>
        </p:spPr>
      </p:cxnSp>
      <p:sp>
        <p:nvSpPr>
          <p:cNvPr id="41" name="Text Box 14"/>
          <p:cNvSpPr txBox="1">
            <a:spLocks noChangeArrowheads="1"/>
          </p:cNvSpPr>
          <p:nvPr/>
        </p:nvSpPr>
        <p:spPr bwMode="auto">
          <a:xfrm>
            <a:off x="301638" y="6091713"/>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a:solidFill>
                  <a:srgbClr val="92D050"/>
                </a:solidFill>
              </a:rPr>
              <a:t>Occurrent</a:t>
            </a:r>
          </a:p>
          <a:p>
            <a:pPr algn="ctr" eaLnBrk="1" hangingPunct="1">
              <a:spcBef>
                <a:spcPct val="0"/>
              </a:spcBef>
              <a:buFontTx/>
              <a:buNone/>
            </a:pPr>
            <a:r>
              <a:rPr lang="en-US" altLang="en-US" sz="1800" b="0" dirty="0" err="1">
                <a:solidFill>
                  <a:srgbClr val="92D050"/>
                </a:solidFill>
              </a:rPr>
              <a:t>PartOf</a:t>
            </a:r>
            <a:endParaRPr lang="en-US" altLang="en-US" sz="1800" baseline="-25000" dirty="0">
              <a:solidFill>
                <a:srgbClr val="92D050"/>
              </a:solidFill>
            </a:endParaRPr>
          </a:p>
        </p:txBody>
      </p:sp>
      <p:sp>
        <p:nvSpPr>
          <p:cNvPr id="42" name="Text Box 14"/>
          <p:cNvSpPr txBox="1">
            <a:spLocks noChangeArrowheads="1"/>
          </p:cNvSpPr>
          <p:nvPr/>
        </p:nvSpPr>
        <p:spPr bwMode="auto">
          <a:xfrm>
            <a:off x="7752076" y="6096000"/>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a:solidFill>
                  <a:srgbClr val="92D050"/>
                </a:solidFill>
              </a:rPr>
              <a:t>Occurrent</a:t>
            </a:r>
          </a:p>
          <a:p>
            <a:pPr algn="ctr" eaLnBrk="1" hangingPunct="1">
              <a:spcBef>
                <a:spcPct val="0"/>
              </a:spcBef>
              <a:buFontTx/>
              <a:buNone/>
            </a:pPr>
            <a:r>
              <a:rPr lang="en-US" altLang="en-US" sz="1800" b="0" dirty="0" err="1">
                <a:solidFill>
                  <a:srgbClr val="92D050"/>
                </a:solidFill>
              </a:rPr>
              <a:t>PartOf</a:t>
            </a:r>
            <a:endParaRPr lang="en-US" altLang="en-US" sz="1800" baseline="-25000" dirty="0">
              <a:solidFill>
                <a:srgbClr val="92D050"/>
              </a:solidFill>
            </a:endParaRPr>
          </a:p>
        </p:txBody>
      </p:sp>
      <p:sp>
        <p:nvSpPr>
          <p:cNvPr id="43" name="Text Box 14"/>
          <p:cNvSpPr txBox="1">
            <a:spLocks noChangeArrowheads="1"/>
          </p:cNvSpPr>
          <p:nvPr/>
        </p:nvSpPr>
        <p:spPr bwMode="auto">
          <a:xfrm>
            <a:off x="3551479" y="5876630"/>
            <a:ext cx="1976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b="0" dirty="0">
                <a:solidFill>
                  <a:srgbClr val="92D050"/>
                </a:solidFill>
              </a:rPr>
              <a:t>Occurrent </a:t>
            </a:r>
            <a:r>
              <a:rPr lang="en-US" altLang="en-US" sz="1800" b="0" dirty="0" err="1">
                <a:solidFill>
                  <a:srgbClr val="92D050"/>
                </a:solidFill>
              </a:rPr>
              <a:t>PartOf</a:t>
            </a:r>
            <a:endParaRPr lang="en-US" altLang="en-US" sz="1800" baseline="-25000" dirty="0">
              <a:solidFill>
                <a:srgbClr val="92D050"/>
              </a:solidFill>
            </a:endParaRPr>
          </a:p>
        </p:txBody>
      </p:sp>
      <p:sp>
        <p:nvSpPr>
          <p:cNvPr id="31" name="Text Box 4">
            <a:extLst>
              <a:ext uri="{FF2B5EF4-FFF2-40B4-BE49-F238E27FC236}">
                <a16:creationId xmlns:a16="http://schemas.microsoft.com/office/drawing/2014/main" id="{89F05352-6DD8-44EA-9524-5EB46E8C1358}"/>
              </a:ext>
            </a:extLst>
          </p:cNvPr>
          <p:cNvSpPr txBox="1">
            <a:spLocks noChangeArrowheads="1"/>
          </p:cNvSpPr>
          <p:nvPr/>
        </p:nvSpPr>
        <p:spPr bwMode="auto">
          <a:xfrm>
            <a:off x="7730460" y="4671060"/>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3</a:t>
            </a:r>
          </a:p>
        </p:txBody>
      </p:sp>
      <p:sp>
        <p:nvSpPr>
          <p:cNvPr id="34" name="Text Box 8">
            <a:extLst>
              <a:ext uri="{FF2B5EF4-FFF2-40B4-BE49-F238E27FC236}">
                <a16:creationId xmlns:a16="http://schemas.microsoft.com/office/drawing/2014/main" id="{9D4C5BFC-D441-4DFE-BE08-E3295DC3EB5C}"/>
              </a:ext>
            </a:extLst>
          </p:cNvPr>
          <p:cNvSpPr txBox="1">
            <a:spLocks noChangeArrowheads="1"/>
          </p:cNvSpPr>
          <p:nvPr/>
        </p:nvSpPr>
        <p:spPr bwMode="auto">
          <a:xfrm>
            <a:off x="228600" y="4671060"/>
            <a:ext cx="11849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1</a:t>
            </a:r>
          </a:p>
        </p:txBody>
      </p:sp>
      <p:sp>
        <p:nvSpPr>
          <p:cNvPr id="35" name="Text Box 3">
            <a:extLst>
              <a:ext uri="{FF2B5EF4-FFF2-40B4-BE49-F238E27FC236}">
                <a16:creationId xmlns:a16="http://schemas.microsoft.com/office/drawing/2014/main" id="{9697475F-2702-4625-AB4C-C5BE5E88369D}"/>
              </a:ext>
            </a:extLst>
          </p:cNvPr>
          <p:cNvSpPr txBox="1">
            <a:spLocks noChangeArrowheads="1"/>
          </p:cNvSpPr>
          <p:nvPr/>
        </p:nvSpPr>
        <p:spPr bwMode="auto">
          <a:xfrm>
            <a:off x="3455794" y="4659630"/>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800" dirty="0" err="1">
                <a:solidFill>
                  <a:schemeClr val="bg1"/>
                </a:solidFill>
              </a:rPr>
              <a:t>instanceOf</a:t>
            </a:r>
            <a:endParaRPr lang="en-US" altLang="en-US" sz="1800" dirty="0">
              <a:solidFill>
                <a:schemeClr val="bg1"/>
              </a:solidFill>
            </a:endParaRPr>
          </a:p>
          <a:p>
            <a:pPr algn="ctr" eaLnBrk="1" hangingPunct="1">
              <a:spcBef>
                <a:spcPct val="0"/>
              </a:spcBef>
              <a:buFontTx/>
              <a:buNone/>
            </a:pPr>
            <a:r>
              <a:rPr lang="en-US" altLang="en-US" sz="1800" dirty="0">
                <a:solidFill>
                  <a:schemeClr val="bg1"/>
                </a:solidFill>
              </a:rPr>
              <a:t> at t</a:t>
            </a:r>
            <a:r>
              <a:rPr lang="en-US" altLang="en-US" sz="1800" baseline="-25000" dirty="0">
                <a:solidFill>
                  <a:schemeClr val="bg1"/>
                </a:solidFill>
              </a:rPr>
              <a:t>2</a:t>
            </a:r>
          </a:p>
        </p:txBody>
      </p:sp>
    </p:spTree>
    <p:extLst>
      <p:ext uri="{BB962C8B-B14F-4D97-AF65-F5344CB8AC3E}">
        <p14:creationId xmlns:p14="http://schemas.microsoft.com/office/powerpoint/2010/main" val="3806474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Referent Tracking has its basis in three distinctions made in Ontological Realism</a:t>
            </a:r>
            <a:br>
              <a:rPr lang="en-US" dirty="0"/>
            </a:br>
            <a:br>
              <a:rPr lang="en-US" dirty="0"/>
            </a:br>
            <a:r>
              <a:rPr lang="en-US" dirty="0"/>
              <a:t>Third distinction</a:t>
            </a:r>
          </a:p>
        </p:txBody>
      </p:sp>
      <p:sp>
        <p:nvSpPr>
          <p:cNvPr id="5" name="Content Placeholder 4"/>
          <p:cNvSpPr>
            <a:spLocks noGrp="1"/>
          </p:cNvSpPr>
          <p:nvPr>
            <p:ph idx="1"/>
          </p:nvPr>
        </p:nvSpPr>
        <p:spPr>
          <a:xfrm>
            <a:off x="228600" y="3581400"/>
            <a:ext cx="8686800" cy="3048000"/>
          </a:xfrm>
        </p:spPr>
        <p:txBody>
          <a:bodyPr/>
          <a:lstStyle/>
          <a:p>
            <a:pPr marL="0" indent="0"/>
            <a:r>
              <a:rPr lang="en-US" sz="4000" dirty="0">
                <a:sym typeface="Wingdings" panose="05000000000000000000" pitchFamily="2" charset="2"/>
              </a:rPr>
              <a:t>1.	particulars 	 universals</a:t>
            </a:r>
          </a:p>
          <a:p>
            <a:pPr marL="0" indent="0"/>
            <a:r>
              <a:rPr lang="en-US" sz="4000" dirty="0">
                <a:sym typeface="Wingdings" panose="05000000000000000000" pitchFamily="2" charset="2"/>
              </a:rPr>
              <a:t>2.	continuants  occurrents</a:t>
            </a:r>
            <a:endParaRPr lang="en-US" sz="4000" dirty="0"/>
          </a:p>
          <a:p>
            <a:pPr marL="0" indent="0"/>
            <a:r>
              <a:rPr lang="en-US" sz="4000" dirty="0">
                <a:sym typeface="Wingdings" panose="05000000000000000000" pitchFamily="2" charset="2"/>
              </a:rPr>
              <a:t>*3.	reality  representation</a:t>
            </a:r>
          </a:p>
          <a:p>
            <a:pPr algn="ctr"/>
            <a:endParaRPr lang="en-US" sz="4000" dirty="0"/>
          </a:p>
          <a:p>
            <a:endParaRPr lang="en-US" sz="4000" dirty="0"/>
          </a:p>
        </p:txBody>
      </p:sp>
    </p:spTree>
    <p:extLst>
      <p:ext uri="{BB962C8B-B14F-4D97-AF65-F5344CB8AC3E}">
        <p14:creationId xmlns:p14="http://schemas.microsoft.com/office/powerpoint/2010/main" val="27956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Referent Tracking has its basis in three distinctions made in Ontological Realism</a:t>
            </a:r>
          </a:p>
        </p:txBody>
      </p:sp>
      <p:sp>
        <p:nvSpPr>
          <p:cNvPr id="5" name="Content Placeholder 4"/>
          <p:cNvSpPr>
            <a:spLocks noGrp="1"/>
          </p:cNvSpPr>
          <p:nvPr>
            <p:ph idx="1"/>
          </p:nvPr>
        </p:nvSpPr>
        <p:spPr>
          <a:xfrm>
            <a:off x="228600" y="2667000"/>
            <a:ext cx="8686800" cy="3962400"/>
          </a:xfrm>
        </p:spPr>
        <p:txBody>
          <a:bodyPr/>
          <a:lstStyle/>
          <a:p>
            <a:pPr marL="0" indent="0"/>
            <a:r>
              <a:rPr lang="en-US" sz="4000" dirty="0">
                <a:sym typeface="Wingdings" panose="05000000000000000000" pitchFamily="2" charset="2"/>
              </a:rPr>
              <a:t>1.	particulars 	 universals</a:t>
            </a:r>
          </a:p>
          <a:p>
            <a:pPr marL="0" indent="0"/>
            <a:r>
              <a:rPr lang="en-US" sz="4000" dirty="0">
                <a:sym typeface="Wingdings" panose="05000000000000000000" pitchFamily="2" charset="2"/>
              </a:rPr>
              <a:t>2.	continuants  occurrents</a:t>
            </a:r>
            <a:endParaRPr lang="en-US" sz="4000" dirty="0"/>
          </a:p>
          <a:p>
            <a:pPr marL="0" indent="0"/>
            <a:r>
              <a:rPr lang="en-US" sz="4000" dirty="0">
                <a:sym typeface="Wingdings" panose="05000000000000000000" pitchFamily="2" charset="2"/>
              </a:rPr>
              <a:t>3.	reality  representation</a:t>
            </a:r>
          </a:p>
          <a:p>
            <a:pPr algn="ctr"/>
            <a:endParaRPr lang="en-US" sz="4000" dirty="0"/>
          </a:p>
          <a:p>
            <a:endParaRPr lang="en-US" sz="4000" dirty="0"/>
          </a:p>
        </p:txBody>
      </p:sp>
    </p:spTree>
    <p:extLst>
      <p:ext uri="{BB962C8B-B14F-4D97-AF65-F5344CB8AC3E}">
        <p14:creationId xmlns:p14="http://schemas.microsoft.com/office/powerpoint/2010/main" val="40522325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Representing portions of reality</a:t>
            </a:r>
            <a:br>
              <a:rPr lang="en-US" dirty="0"/>
            </a:br>
            <a:r>
              <a:rPr lang="en-US" dirty="0"/>
              <a:t>through Referent Tracking assertions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2574785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Focus of Referent Tracking (2)</a:t>
            </a:r>
          </a:p>
        </p:txBody>
      </p:sp>
      <p:sp>
        <p:nvSpPr>
          <p:cNvPr id="7" name="Content Placeholder 6"/>
          <p:cNvSpPr>
            <a:spLocks noGrp="1"/>
          </p:cNvSpPr>
          <p:nvPr>
            <p:ph idx="1"/>
          </p:nvPr>
        </p:nvSpPr>
        <p:spPr>
          <a:xfrm>
            <a:off x="228600" y="1600200"/>
            <a:ext cx="8686800" cy="4953000"/>
          </a:xfrm>
        </p:spPr>
        <p:txBody>
          <a:bodyPr/>
          <a:lstStyle/>
          <a:p>
            <a:pPr>
              <a:buFont typeface="Arial" panose="020B0604020202020204" pitchFamily="34" charset="0"/>
              <a:buChar char="•"/>
            </a:pPr>
            <a:r>
              <a:rPr lang="en-US" sz="2800" dirty="0">
                <a:solidFill>
                  <a:schemeClr val="accent2">
                    <a:lumMod val="60000"/>
                    <a:lumOff val="40000"/>
                  </a:schemeClr>
                </a:solidFill>
              </a:rPr>
              <a:t>Identification of </a:t>
            </a:r>
            <a:r>
              <a:rPr lang="en-US" sz="2800" b="1" i="1" u="sng" dirty="0">
                <a:solidFill>
                  <a:schemeClr val="accent2">
                    <a:lumMod val="60000"/>
                    <a:lumOff val="40000"/>
                  </a:schemeClr>
                </a:solidFill>
              </a:rPr>
              <a:t>particulars</a:t>
            </a:r>
            <a:r>
              <a:rPr lang="en-US" sz="2800" dirty="0">
                <a:solidFill>
                  <a:schemeClr val="accent2">
                    <a:lumMod val="60000"/>
                    <a:lumOff val="40000"/>
                  </a:schemeClr>
                </a:solidFill>
              </a:rPr>
              <a:t> ‘of interest’;</a:t>
            </a:r>
          </a:p>
          <a:p>
            <a:pPr>
              <a:buFont typeface="Arial" panose="020B0604020202020204" pitchFamily="34" charset="0"/>
              <a:buChar char="•"/>
            </a:pPr>
            <a:r>
              <a:rPr lang="en-US" sz="2800" dirty="0"/>
              <a:t>Faithful representation of how these </a:t>
            </a:r>
            <a:r>
              <a:rPr lang="en-US" sz="2800" b="1" i="1" u="sng" dirty="0"/>
              <a:t>particulars</a:t>
            </a:r>
            <a:r>
              <a:rPr lang="en-US" sz="2800" dirty="0"/>
              <a:t> ‘of interest’ relate to other Portions of Reality (</a:t>
            </a:r>
            <a:r>
              <a:rPr lang="en-US" sz="2800" dirty="0" err="1"/>
              <a:t>PoR</a:t>
            </a:r>
            <a:r>
              <a:rPr lang="en-US" sz="2800" dirty="0"/>
              <a:t>) ‘of interest’.</a:t>
            </a:r>
          </a:p>
          <a:p>
            <a:pPr>
              <a:buFont typeface="Arial" panose="020B0604020202020204" pitchFamily="34" charset="0"/>
              <a:buChar char="•"/>
            </a:pPr>
            <a:endParaRPr lang="en-US" sz="2800"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61</a:t>
            </a:fld>
            <a:endParaRPr lang="en-US"/>
          </a:p>
        </p:txBody>
      </p:sp>
    </p:spTree>
    <p:extLst>
      <p:ext uri="{BB962C8B-B14F-4D97-AF65-F5344CB8AC3E}">
        <p14:creationId xmlns:p14="http://schemas.microsoft.com/office/powerpoint/2010/main" val="254358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Reality</a:t>
            </a:r>
            <a:r>
              <a:rPr lang="en-US" dirty="0"/>
              <a:t>             </a:t>
            </a:r>
            <a:r>
              <a:rPr lang="en-US" sz="1400" dirty="0"/>
              <a:t>  </a:t>
            </a:r>
            <a:r>
              <a:rPr lang="en-US" dirty="0"/>
              <a:t>         representation</a:t>
            </a:r>
          </a:p>
        </p:txBody>
      </p:sp>
      <p:pic>
        <p:nvPicPr>
          <p:cNvPr id="11" name="Picture 10"/>
          <p:cNvPicPr>
            <a:picLocks noChangeAspect="1"/>
          </p:cNvPicPr>
          <p:nvPr/>
        </p:nvPicPr>
        <p:blipFill>
          <a:blip r:embed="rId2"/>
          <a:stretch>
            <a:fillRect/>
          </a:stretch>
        </p:blipFill>
        <p:spPr>
          <a:xfrm>
            <a:off x="4478775" y="1568479"/>
            <a:ext cx="4817625" cy="3536921"/>
          </a:xfrm>
          <a:prstGeom prst="rect">
            <a:avLst/>
          </a:prstGeom>
          <a:scene3d>
            <a:camera prst="perspectiveContrastingRightFacing" fov="4500000">
              <a:rot lat="639963" lon="18658966" rev="157485"/>
            </a:camera>
            <a:lightRig rig="threePt" dir="t"/>
          </a:scene3d>
        </p:spPr>
      </p:pic>
      <p:pic>
        <p:nvPicPr>
          <p:cNvPr id="10" name="Picture 2" descr="https://www.statnews.com/wp-content/uploads/2016/03/PHILLIPS_14-1024x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711084" cy="3133055"/>
          </a:xfrm>
          <a:prstGeom prst="rect">
            <a:avLst/>
          </a:prstGeom>
          <a:noFill/>
          <a:scene3d>
            <a:camera prst="perspectiveContrastingRightFacing" fov="4500000">
              <a:rot lat="639963" lon="18658966" rev="157485"/>
            </a:camera>
            <a:lightRig rig="threePt" dir="t"/>
          </a:scene3d>
          <a:extLst>
            <a:ext uri="{909E8E84-426E-40DD-AFC4-6F175D3DCCD1}">
              <a14:hiddenFill xmlns:a14="http://schemas.microsoft.com/office/drawing/2010/main">
                <a:solidFill>
                  <a:srgbClr val="FFFFFF"/>
                </a:solidFill>
              </a14:hiddenFill>
            </a:ext>
          </a:extLst>
        </p:spPr>
      </p:pic>
      <p:sp>
        <p:nvSpPr>
          <p:cNvPr id="13" name="Rectangle 12"/>
          <p:cNvSpPr/>
          <p:nvPr/>
        </p:nvSpPr>
        <p:spPr>
          <a:xfrm rot="20149433">
            <a:off x="5430268" y="4096700"/>
            <a:ext cx="2637845" cy="461665"/>
          </a:xfrm>
          <a:prstGeom prst="rect">
            <a:avLst/>
          </a:prstGeom>
        </p:spPr>
        <p:txBody>
          <a:bodyPr wrap="square">
            <a:spAutoFit/>
          </a:bodyPr>
          <a:lstStyle/>
          <a:p>
            <a:pPr algn="r"/>
            <a:r>
              <a:rPr lang="en-US" sz="1200" dirty="0">
                <a:solidFill>
                  <a:schemeClr val="bg1"/>
                </a:solidFill>
              </a:rPr>
              <a:t>https://www.statnews.com/2016/03/24/appendix-cancer-treatment/</a:t>
            </a:r>
          </a:p>
        </p:txBody>
      </p:sp>
      <p:sp>
        <p:nvSpPr>
          <p:cNvPr id="3" name="Slide Number Placeholder 2"/>
          <p:cNvSpPr>
            <a:spLocks noGrp="1"/>
          </p:cNvSpPr>
          <p:nvPr>
            <p:ph type="sldNum" sz="quarter" idx="10"/>
          </p:nvPr>
        </p:nvSpPr>
        <p:spPr/>
        <p:txBody>
          <a:bodyPr/>
          <a:lstStyle/>
          <a:p>
            <a:fld id="{970F0956-5B8E-40B4-A8DD-F75AA1D26018}" type="slidenum">
              <a:rPr lang="en-US" smtClean="0"/>
              <a:pPr/>
              <a:t>62</a:t>
            </a:fld>
            <a:endParaRPr lang="en-US"/>
          </a:p>
        </p:txBody>
      </p:sp>
    </p:spTree>
    <p:extLst>
      <p:ext uri="{BB962C8B-B14F-4D97-AF65-F5344CB8AC3E}">
        <p14:creationId xmlns:p14="http://schemas.microsoft.com/office/powerpoint/2010/main" val="2188701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Reality</a:t>
            </a:r>
            <a:r>
              <a:rPr lang="en-US" dirty="0"/>
              <a:t>    through    representation</a:t>
            </a:r>
          </a:p>
        </p:txBody>
      </p:sp>
      <p:pic>
        <p:nvPicPr>
          <p:cNvPr id="11" name="Picture 10"/>
          <p:cNvPicPr>
            <a:picLocks noChangeAspect="1"/>
          </p:cNvPicPr>
          <p:nvPr/>
        </p:nvPicPr>
        <p:blipFill>
          <a:blip r:embed="rId2"/>
          <a:stretch>
            <a:fillRect/>
          </a:stretch>
        </p:blipFill>
        <p:spPr>
          <a:xfrm>
            <a:off x="4478775" y="1568479"/>
            <a:ext cx="4817625" cy="3536921"/>
          </a:xfrm>
          <a:prstGeom prst="rect">
            <a:avLst/>
          </a:prstGeom>
          <a:scene3d>
            <a:camera prst="perspectiveContrastingRightFacing" fov="4500000">
              <a:rot lat="639963" lon="18658966" rev="157485"/>
            </a:camera>
            <a:lightRig rig="threePt" dir="t"/>
          </a:scene3d>
        </p:spPr>
      </p:pic>
      <p:pic>
        <p:nvPicPr>
          <p:cNvPr id="10" name="Picture 2" descr="https://www.statnews.com/wp-content/uploads/2016/03/PHILLIPS_14-1024x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711084" cy="3133055"/>
          </a:xfrm>
          <a:prstGeom prst="rect">
            <a:avLst/>
          </a:prstGeom>
          <a:noFill/>
          <a:scene3d>
            <a:camera prst="perspectiveContrastingRightFacing" fov="4500000">
              <a:rot lat="639963" lon="18658966" rev="157485"/>
            </a:camera>
            <a:lightRig rig="threePt" dir="t"/>
          </a:scene3d>
          <a:extLst>
            <a:ext uri="{909E8E84-426E-40DD-AFC4-6F175D3DCCD1}">
              <a14:hiddenFill xmlns:a14="http://schemas.microsoft.com/office/drawing/2010/main">
                <a:solidFill>
                  <a:srgbClr val="FFFFFF"/>
                </a:solidFill>
              </a14:hiddenFill>
            </a:ext>
          </a:extLst>
        </p:spPr>
      </p:pic>
      <p:sp>
        <p:nvSpPr>
          <p:cNvPr id="13" name="Rectangle 12"/>
          <p:cNvSpPr/>
          <p:nvPr/>
        </p:nvSpPr>
        <p:spPr>
          <a:xfrm rot="20149433">
            <a:off x="5430268" y="4096700"/>
            <a:ext cx="2637845" cy="461665"/>
          </a:xfrm>
          <a:prstGeom prst="rect">
            <a:avLst/>
          </a:prstGeom>
        </p:spPr>
        <p:txBody>
          <a:bodyPr wrap="square">
            <a:spAutoFit/>
          </a:bodyPr>
          <a:lstStyle/>
          <a:p>
            <a:pPr algn="r"/>
            <a:r>
              <a:rPr lang="en-US" sz="1200" dirty="0">
                <a:solidFill>
                  <a:schemeClr val="bg1"/>
                </a:solidFill>
              </a:rPr>
              <a:t>https://www.statnews.com/2016/03/24/appendix-cancer-treatment/</a:t>
            </a:r>
          </a:p>
        </p:txBody>
      </p:sp>
      <p:sp>
        <p:nvSpPr>
          <p:cNvPr id="3" name="Oval 2"/>
          <p:cNvSpPr/>
          <p:nvPr/>
        </p:nvSpPr>
        <p:spPr bwMode="auto">
          <a:xfrm>
            <a:off x="2668809" y="4572000"/>
            <a:ext cx="381000" cy="5334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6908799" y="4038600"/>
            <a:ext cx="314984" cy="457200"/>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 name="Straight Arrow Connector 15"/>
          <p:cNvCxnSpPr>
            <a:stCxn id="17" idx="0"/>
            <a:endCxn id="3" idx="4"/>
          </p:cNvCxnSpPr>
          <p:nvPr/>
        </p:nvCxnSpPr>
        <p:spPr bwMode="auto">
          <a:xfrm flipV="1">
            <a:off x="2844304" y="5105400"/>
            <a:ext cx="15005" cy="495543"/>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17" name="TextBox 16"/>
          <p:cNvSpPr txBox="1"/>
          <p:nvPr/>
        </p:nvSpPr>
        <p:spPr>
          <a:xfrm>
            <a:off x="2226987" y="5600943"/>
            <a:ext cx="1234633" cy="461665"/>
          </a:xfrm>
          <a:prstGeom prst="rect">
            <a:avLst/>
          </a:prstGeom>
          <a:noFill/>
        </p:spPr>
        <p:txBody>
          <a:bodyPr wrap="none" rtlCol="0">
            <a:spAutoFit/>
          </a:bodyPr>
          <a:lstStyle/>
          <a:p>
            <a:r>
              <a:rPr lang="en-US" dirty="0">
                <a:solidFill>
                  <a:srgbClr val="FFC000"/>
                </a:solidFill>
              </a:rPr>
              <a:t>this man</a:t>
            </a:r>
          </a:p>
        </p:txBody>
      </p:sp>
      <p:cxnSp>
        <p:nvCxnSpPr>
          <p:cNvPr id="20" name="Straight Arrow Connector 19"/>
          <p:cNvCxnSpPr/>
          <p:nvPr/>
        </p:nvCxnSpPr>
        <p:spPr bwMode="auto">
          <a:xfrm flipH="1" flipV="1">
            <a:off x="7078883" y="4521200"/>
            <a:ext cx="7717" cy="1018886"/>
          </a:xfrm>
          <a:prstGeom prst="straightConnector1">
            <a:avLst/>
          </a:prstGeom>
          <a:solidFill>
            <a:schemeClr val="accent1"/>
          </a:solidFill>
          <a:ln w="22225" cap="flat" cmpd="sng" algn="ctr">
            <a:solidFill>
              <a:schemeClr val="bg1"/>
            </a:solidFill>
            <a:prstDash val="solid"/>
            <a:round/>
            <a:headEnd type="none" w="med" len="med"/>
            <a:tailEnd type="triangle"/>
          </a:ln>
          <a:effectLst/>
        </p:spPr>
      </p:cxnSp>
      <p:sp>
        <p:nvSpPr>
          <p:cNvPr id="21" name="TextBox 20"/>
          <p:cNvSpPr txBox="1"/>
          <p:nvPr/>
        </p:nvSpPr>
        <p:spPr>
          <a:xfrm>
            <a:off x="6461567" y="5564977"/>
            <a:ext cx="1234633" cy="461665"/>
          </a:xfrm>
          <a:prstGeom prst="rect">
            <a:avLst/>
          </a:prstGeom>
          <a:noFill/>
        </p:spPr>
        <p:txBody>
          <a:bodyPr wrap="none" rtlCol="0">
            <a:spAutoFit/>
          </a:bodyPr>
          <a:lstStyle/>
          <a:p>
            <a:r>
              <a:rPr lang="en-US" dirty="0">
                <a:solidFill>
                  <a:schemeClr val="bg1"/>
                </a:solidFill>
              </a:rPr>
              <a:t>this man</a:t>
            </a:r>
          </a:p>
        </p:txBody>
      </p:sp>
      <p:sp>
        <p:nvSpPr>
          <p:cNvPr id="23" name="TextBox 22"/>
          <p:cNvSpPr txBox="1"/>
          <p:nvPr/>
        </p:nvSpPr>
        <p:spPr>
          <a:xfrm>
            <a:off x="2557366" y="6026642"/>
            <a:ext cx="492443" cy="461665"/>
          </a:xfrm>
          <a:prstGeom prst="rect">
            <a:avLst/>
          </a:prstGeom>
          <a:noFill/>
        </p:spPr>
        <p:txBody>
          <a:bodyPr wrap="none" rtlCol="0">
            <a:spAutoFit/>
          </a:bodyPr>
          <a:lstStyle/>
          <a:p>
            <a:r>
              <a:rPr lang="en-US" dirty="0">
                <a:solidFill>
                  <a:srgbClr val="FFC000"/>
                </a:solidFill>
              </a:rPr>
              <a:t>#1</a:t>
            </a:r>
          </a:p>
        </p:txBody>
      </p:sp>
      <p:sp>
        <p:nvSpPr>
          <p:cNvPr id="24" name="TextBox 23"/>
          <p:cNvSpPr txBox="1"/>
          <p:nvPr/>
        </p:nvSpPr>
        <p:spPr>
          <a:xfrm>
            <a:off x="6840378" y="5999663"/>
            <a:ext cx="492443" cy="461665"/>
          </a:xfrm>
          <a:prstGeom prst="rect">
            <a:avLst/>
          </a:prstGeom>
          <a:noFill/>
        </p:spPr>
        <p:txBody>
          <a:bodyPr wrap="none" rtlCol="0">
            <a:spAutoFit/>
          </a:bodyPr>
          <a:lstStyle/>
          <a:p>
            <a:r>
              <a:rPr lang="en-US" dirty="0">
                <a:solidFill>
                  <a:schemeClr val="bg1"/>
                </a:solidFill>
              </a:rPr>
              <a:t>#1</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63</a:t>
            </a:fld>
            <a:endParaRPr lang="en-US"/>
          </a:p>
        </p:txBody>
      </p:sp>
    </p:spTree>
    <p:extLst>
      <p:ext uri="{BB962C8B-B14F-4D97-AF65-F5344CB8AC3E}">
        <p14:creationId xmlns:p14="http://schemas.microsoft.com/office/powerpoint/2010/main" val="1681173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Reality</a:t>
            </a:r>
            <a:r>
              <a:rPr lang="en-US" dirty="0"/>
              <a:t>         and </a:t>
            </a:r>
            <a:r>
              <a:rPr lang="en-US" sz="3200" dirty="0"/>
              <a:t> </a:t>
            </a:r>
            <a:r>
              <a:rPr lang="en-US" dirty="0"/>
              <a:t>     representation  (1)</a:t>
            </a:r>
          </a:p>
        </p:txBody>
      </p:sp>
      <p:pic>
        <p:nvPicPr>
          <p:cNvPr id="11" name="Picture 10"/>
          <p:cNvPicPr>
            <a:picLocks noChangeAspect="1"/>
          </p:cNvPicPr>
          <p:nvPr/>
        </p:nvPicPr>
        <p:blipFill>
          <a:blip r:embed="rId2"/>
          <a:stretch>
            <a:fillRect/>
          </a:stretch>
        </p:blipFill>
        <p:spPr>
          <a:xfrm>
            <a:off x="4478775" y="1568479"/>
            <a:ext cx="4817625" cy="3536921"/>
          </a:xfrm>
          <a:prstGeom prst="rect">
            <a:avLst/>
          </a:prstGeom>
          <a:scene3d>
            <a:camera prst="perspectiveContrastingRightFacing" fov="4500000">
              <a:rot lat="639963" lon="18658966" rev="157485"/>
            </a:camera>
            <a:lightRig rig="threePt" dir="t"/>
          </a:scene3d>
        </p:spPr>
      </p:pic>
      <p:pic>
        <p:nvPicPr>
          <p:cNvPr id="10" name="Picture 2" descr="https://www.statnews.com/wp-content/uploads/2016/03/PHILLIPS_14-1024x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711084" cy="3133055"/>
          </a:xfrm>
          <a:prstGeom prst="rect">
            <a:avLst/>
          </a:prstGeom>
          <a:noFill/>
          <a:scene3d>
            <a:camera prst="perspectiveContrastingRightFacing" fov="4500000">
              <a:rot lat="639963" lon="18658966" rev="157485"/>
            </a:camera>
            <a:lightRig rig="threePt" dir="t"/>
          </a:scene3d>
          <a:extLst>
            <a:ext uri="{909E8E84-426E-40DD-AFC4-6F175D3DCCD1}">
              <a14:hiddenFill xmlns:a14="http://schemas.microsoft.com/office/drawing/2010/main">
                <a:solidFill>
                  <a:srgbClr val="FFFFFF"/>
                </a:solidFill>
              </a14:hiddenFill>
            </a:ext>
          </a:extLst>
        </p:spPr>
      </p:pic>
      <p:sp>
        <p:nvSpPr>
          <p:cNvPr id="13" name="Rectangle 12"/>
          <p:cNvSpPr/>
          <p:nvPr/>
        </p:nvSpPr>
        <p:spPr>
          <a:xfrm rot="20149433">
            <a:off x="5430268" y="4096700"/>
            <a:ext cx="2637845" cy="461665"/>
          </a:xfrm>
          <a:prstGeom prst="rect">
            <a:avLst/>
          </a:prstGeom>
        </p:spPr>
        <p:txBody>
          <a:bodyPr wrap="square">
            <a:spAutoFit/>
          </a:bodyPr>
          <a:lstStyle/>
          <a:p>
            <a:pPr algn="r"/>
            <a:r>
              <a:rPr lang="en-US" sz="1200" dirty="0">
                <a:solidFill>
                  <a:schemeClr val="bg1"/>
                </a:solidFill>
              </a:rPr>
              <a:t>https://www.statnews.com/2016/03/24/appendix-cancer-treatment/</a:t>
            </a:r>
          </a:p>
        </p:txBody>
      </p:sp>
      <p:sp>
        <p:nvSpPr>
          <p:cNvPr id="9" name="Oval 8"/>
          <p:cNvSpPr/>
          <p:nvPr/>
        </p:nvSpPr>
        <p:spPr bwMode="auto">
          <a:xfrm>
            <a:off x="6908799" y="4038600"/>
            <a:ext cx="314984" cy="457200"/>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Arrow Connector 11"/>
          <p:cNvCxnSpPr>
            <a:stCxn id="14" idx="0"/>
            <a:endCxn id="24" idx="5"/>
          </p:cNvCxnSpPr>
          <p:nvPr/>
        </p:nvCxnSpPr>
        <p:spPr bwMode="auto">
          <a:xfrm flipH="1" flipV="1">
            <a:off x="7200138" y="4462014"/>
            <a:ext cx="1189579" cy="1161014"/>
          </a:xfrm>
          <a:prstGeom prst="straightConnector1">
            <a:avLst/>
          </a:prstGeom>
          <a:solidFill>
            <a:schemeClr val="accent1"/>
          </a:solidFill>
          <a:ln w="22225" cap="flat" cmpd="sng" algn="ctr">
            <a:solidFill>
              <a:schemeClr val="bg1"/>
            </a:solidFill>
            <a:prstDash val="solid"/>
            <a:round/>
            <a:headEnd type="none" w="med" len="med"/>
            <a:tailEnd type="triangle"/>
          </a:ln>
          <a:effectLst/>
        </p:spPr>
      </p:cxnSp>
      <p:sp>
        <p:nvSpPr>
          <p:cNvPr id="14" name="TextBox 13"/>
          <p:cNvSpPr txBox="1"/>
          <p:nvPr/>
        </p:nvSpPr>
        <p:spPr>
          <a:xfrm>
            <a:off x="7772400" y="5623028"/>
            <a:ext cx="1234633" cy="461665"/>
          </a:xfrm>
          <a:prstGeom prst="rect">
            <a:avLst/>
          </a:prstGeom>
          <a:noFill/>
        </p:spPr>
        <p:txBody>
          <a:bodyPr wrap="none" rtlCol="0">
            <a:spAutoFit/>
          </a:bodyPr>
          <a:lstStyle/>
          <a:p>
            <a:r>
              <a:rPr lang="en-US" dirty="0">
                <a:solidFill>
                  <a:schemeClr val="bg1"/>
                </a:solidFill>
              </a:rPr>
              <a:t>this man</a:t>
            </a:r>
          </a:p>
        </p:txBody>
      </p:sp>
      <p:sp>
        <p:nvSpPr>
          <p:cNvPr id="17" name="TextBox 16"/>
          <p:cNvSpPr txBox="1"/>
          <p:nvPr/>
        </p:nvSpPr>
        <p:spPr>
          <a:xfrm>
            <a:off x="8128489" y="6015335"/>
            <a:ext cx="492443" cy="461665"/>
          </a:xfrm>
          <a:prstGeom prst="rect">
            <a:avLst/>
          </a:prstGeom>
          <a:noFill/>
        </p:spPr>
        <p:txBody>
          <a:bodyPr wrap="none" rtlCol="0">
            <a:spAutoFit/>
          </a:bodyPr>
          <a:lstStyle/>
          <a:p>
            <a:r>
              <a:rPr lang="en-US" dirty="0">
                <a:solidFill>
                  <a:schemeClr val="bg1"/>
                </a:solidFill>
              </a:rPr>
              <a:t>#1</a:t>
            </a:r>
          </a:p>
        </p:txBody>
      </p:sp>
      <p:cxnSp>
        <p:nvCxnSpPr>
          <p:cNvPr id="18" name="Straight Arrow Connector 17"/>
          <p:cNvCxnSpPr/>
          <p:nvPr/>
        </p:nvCxnSpPr>
        <p:spPr bwMode="auto">
          <a:xfrm flipH="1" flipV="1">
            <a:off x="3049810" y="6322975"/>
            <a:ext cx="3105565" cy="1625"/>
          </a:xfrm>
          <a:prstGeom prst="straightConnector1">
            <a:avLst/>
          </a:prstGeom>
          <a:solidFill>
            <a:schemeClr val="accent1"/>
          </a:solidFill>
          <a:ln w="22225" cap="flat" cmpd="sng" algn="ctr">
            <a:solidFill>
              <a:srgbClr val="92D050"/>
            </a:solidFill>
            <a:prstDash val="solid"/>
            <a:round/>
            <a:headEnd type="none" w="med" len="med"/>
            <a:tailEnd type="triangle"/>
          </a:ln>
          <a:effectLst/>
        </p:spPr>
      </p:cxnSp>
      <p:sp>
        <p:nvSpPr>
          <p:cNvPr id="22" name="TextBox 21"/>
          <p:cNvSpPr txBox="1"/>
          <p:nvPr/>
        </p:nvSpPr>
        <p:spPr>
          <a:xfrm>
            <a:off x="5486400" y="5613884"/>
            <a:ext cx="2113079" cy="461665"/>
          </a:xfrm>
          <a:prstGeom prst="rect">
            <a:avLst/>
          </a:prstGeom>
          <a:noFill/>
        </p:spPr>
        <p:txBody>
          <a:bodyPr wrap="none" rtlCol="0">
            <a:spAutoFit/>
          </a:bodyPr>
          <a:lstStyle/>
          <a:p>
            <a:r>
              <a:rPr lang="en-US" dirty="0">
                <a:solidFill>
                  <a:srgbClr val="FFC000"/>
                </a:solidFill>
              </a:rPr>
              <a:t>this picture part</a:t>
            </a:r>
          </a:p>
        </p:txBody>
      </p:sp>
      <p:sp>
        <p:nvSpPr>
          <p:cNvPr id="23" name="TextBox 22"/>
          <p:cNvSpPr txBox="1"/>
          <p:nvPr/>
        </p:nvSpPr>
        <p:spPr>
          <a:xfrm>
            <a:off x="6296719" y="5993249"/>
            <a:ext cx="492443" cy="461665"/>
          </a:xfrm>
          <a:prstGeom prst="rect">
            <a:avLst/>
          </a:prstGeom>
          <a:noFill/>
        </p:spPr>
        <p:txBody>
          <a:bodyPr wrap="none" rtlCol="0">
            <a:spAutoFit/>
          </a:bodyPr>
          <a:lstStyle/>
          <a:p>
            <a:r>
              <a:rPr lang="en-US" dirty="0">
                <a:solidFill>
                  <a:srgbClr val="FFC000"/>
                </a:solidFill>
              </a:rPr>
              <a:t>#2</a:t>
            </a:r>
          </a:p>
        </p:txBody>
      </p:sp>
      <p:sp>
        <p:nvSpPr>
          <p:cNvPr id="24" name="Oval 23"/>
          <p:cNvSpPr/>
          <p:nvPr/>
        </p:nvSpPr>
        <p:spPr bwMode="auto">
          <a:xfrm>
            <a:off x="6874934" y="4006729"/>
            <a:ext cx="381000" cy="5334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Arrow Connector 24"/>
          <p:cNvCxnSpPr>
            <a:endCxn id="24" idx="3"/>
          </p:cNvCxnSpPr>
          <p:nvPr/>
        </p:nvCxnSpPr>
        <p:spPr bwMode="auto">
          <a:xfrm flipV="1">
            <a:off x="6611915" y="4462014"/>
            <a:ext cx="318815" cy="1250407"/>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7" name="TextBox 26"/>
          <p:cNvSpPr txBox="1"/>
          <p:nvPr/>
        </p:nvSpPr>
        <p:spPr>
          <a:xfrm>
            <a:off x="3954683" y="6252428"/>
            <a:ext cx="1619354" cy="461665"/>
          </a:xfrm>
          <a:prstGeom prst="rect">
            <a:avLst/>
          </a:prstGeom>
          <a:noFill/>
        </p:spPr>
        <p:txBody>
          <a:bodyPr wrap="none" rtlCol="0">
            <a:spAutoFit/>
          </a:bodyPr>
          <a:lstStyle/>
          <a:p>
            <a:r>
              <a:rPr lang="en-US" dirty="0" err="1">
                <a:solidFill>
                  <a:srgbClr val="92D050"/>
                </a:solidFill>
              </a:rPr>
              <a:t>isAbout</a:t>
            </a:r>
            <a:r>
              <a:rPr lang="en-US" dirty="0">
                <a:solidFill>
                  <a:srgbClr val="92D050"/>
                </a:solidFill>
              </a:rPr>
              <a:t> at t</a:t>
            </a:r>
          </a:p>
        </p:txBody>
      </p:sp>
      <p:sp>
        <p:nvSpPr>
          <p:cNvPr id="20" name="Oval 19"/>
          <p:cNvSpPr/>
          <p:nvPr/>
        </p:nvSpPr>
        <p:spPr bwMode="auto">
          <a:xfrm>
            <a:off x="2668809" y="4572000"/>
            <a:ext cx="381000" cy="5334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6" name="Straight Arrow Connector 25"/>
          <p:cNvCxnSpPr>
            <a:stCxn id="28" idx="0"/>
            <a:endCxn id="20" idx="4"/>
          </p:cNvCxnSpPr>
          <p:nvPr/>
        </p:nvCxnSpPr>
        <p:spPr bwMode="auto">
          <a:xfrm flipV="1">
            <a:off x="2844304" y="5105400"/>
            <a:ext cx="15005" cy="495543"/>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8" name="TextBox 27"/>
          <p:cNvSpPr txBox="1"/>
          <p:nvPr/>
        </p:nvSpPr>
        <p:spPr>
          <a:xfrm>
            <a:off x="2226987" y="5600943"/>
            <a:ext cx="1234633" cy="461665"/>
          </a:xfrm>
          <a:prstGeom prst="rect">
            <a:avLst/>
          </a:prstGeom>
          <a:noFill/>
        </p:spPr>
        <p:txBody>
          <a:bodyPr wrap="none" rtlCol="0">
            <a:spAutoFit/>
          </a:bodyPr>
          <a:lstStyle/>
          <a:p>
            <a:r>
              <a:rPr lang="en-US" dirty="0">
                <a:solidFill>
                  <a:srgbClr val="FFC000"/>
                </a:solidFill>
              </a:rPr>
              <a:t>this man</a:t>
            </a:r>
          </a:p>
        </p:txBody>
      </p:sp>
      <p:sp>
        <p:nvSpPr>
          <p:cNvPr id="29" name="TextBox 28"/>
          <p:cNvSpPr txBox="1"/>
          <p:nvPr/>
        </p:nvSpPr>
        <p:spPr>
          <a:xfrm>
            <a:off x="2557366" y="6026642"/>
            <a:ext cx="492443" cy="461665"/>
          </a:xfrm>
          <a:prstGeom prst="rect">
            <a:avLst/>
          </a:prstGeom>
          <a:noFill/>
        </p:spPr>
        <p:txBody>
          <a:bodyPr wrap="none" rtlCol="0">
            <a:spAutoFit/>
          </a:bodyPr>
          <a:lstStyle/>
          <a:p>
            <a:r>
              <a:rPr lang="en-US" dirty="0">
                <a:solidFill>
                  <a:srgbClr val="FFC000"/>
                </a:solidFill>
              </a:rPr>
              <a:t>#1</a:t>
            </a:r>
          </a:p>
        </p:txBody>
      </p:sp>
      <p:sp>
        <p:nvSpPr>
          <p:cNvPr id="3" name="Slide Number Placeholder 2"/>
          <p:cNvSpPr>
            <a:spLocks noGrp="1"/>
          </p:cNvSpPr>
          <p:nvPr>
            <p:ph type="sldNum" sz="quarter" idx="10"/>
          </p:nvPr>
        </p:nvSpPr>
        <p:spPr/>
        <p:txBody>
          <a:bodyPr/>
          <a:lstStyle/>
          <a:p>
            <a:fld id="{970F0956-5B8E-40B4-A8DD-F75AA1D26018}" type="slidenum">
              <a:rPr lang="en-US" smtClean="0"/>
              <a:pPr/>
              <a:t>64</a:t>
            </a:fld>
            <a:endParaRPr lang="en-US"/>
          </a:p>
        </p:txBody>
      </p:sp>
    </p:spTree>
    <p:extLst>
      <p:ext uri="{BB962C8B-B14F-4D97-AF65-F5344CB8AC3E}">
        <p14:creationId xmlns:p14="http://schemas.microsoft.com/office/powerpoint/2010/main" val="3790261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360" y="1436426"/>
            <a:ext cx="4762500" cy="3971925"/>
          </a:xfrm>
          <a:prstGeom prst="rect">
            <a:avLst/>
          </a:prstGeom>
          <a:scene3d>
            <a:camera prst="perspectiveContrastingRightFacing"/>
            <a:lightRig rig="threePt" dir="t"/>
          </a:scene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74" y="1700879"/>
            <a:ext cx="4526186" cy="4095638"/>
          </a:xfrm>
          <a:prstGeom prst="rect">
            <a:avLst/>
          </a:prstGeom>
          <a:scene3d>
            <a:camera prst="perspectiveContrastingRightFacing"/>
            <a:lightRig rig="threePt" dir="t"/>
          </a:scene3d>
        </p:spPr>
      </p:pic>
      <p:sp>
        <p:nvSpPr>
          <p:cNvPr id="2" name="Title 1"/>
          <p:cNvSpPr>
            <a:spLocks noGrp="1"/>
          </p:cNvSpPr>
          <p:nvPr>
            <p:ph type="title"/>
          </p:nvPr>
        </p:nvSpPr>
        <p:spPr/>
        <p:txBody>
          <a:bodyPr/>
          <a:lstStyle/>
          <a:p>
            <a:r>
              <a:rPr lang="en-US" dirty="0">
                <a:solidFill>
                  <a:srgbClr val="FFC000"/>
                </a:solidFill>
              </a:rPr>
              <a:t>Reality</a:t>
            </a:r>
            <a:r>
              <a:rPr lang="en-US" dirty="0"/>
              <a:t>         and </a:t>
            </a:r>
            <a:r>
              <a:rPr lang="en-US" sz="3200" dirty="0"/>
              <a:t> </a:t>
            </a:r>
            <a:r>
              <a:rPr lang="en-US" dirty="0"/>
              <a:t>     representation  (2)</a:t>
            </a:r>
          </a:p>
        </p:txBody>
      </p:sp>
      <p:sp>
        <p:nvSpPr>
          <p:cNvPr id="19" name="TextBox 18"/>
          <p:cNvSpPr txBox="1"/>
          <p:nvPr/>
        </p:nvSpPr>
        <p:spPr>
          <a:xfrm>
            <a:off x="2501267" y="5613883"/>
            <a:ext cx="1319592" cy="461665"/>
          </a:xfrm>
          <a:prstGeom prst="rect">
            <a:avLst/>
          </a:prstGeom>
          <a:noFill/>
        </p:spPr>
        <p:txBody>
          <a:bodyPr wrap="none" rtlCol="0">
            <a:spAutoFit/>
          </a:bodyPr>
          <a:lstStyle/>
          <a:p>
            <a:r>
              <a:rPr lang="en-US" dirty="0">
                <a:solidFill>
                  <a:srgbClr val="FFC000"/>
                </a:solidFill>
              </a:rPr>
              <a:t>this heart</a:t>
            </a:r>
          </a:p>
        </p:txBody>
      </p:sp>
      <p:sp>
        <p:nvSpPr>
          <p:cNvPr id="8" name="Oval 7"/>
          <p:cNvSpPr/>
          <p:nvPr/>
        </p:nvSpPr>
        <p:spPr bwMode="auto">
          <a:xfrm>
            <a:off x="1905000" y="3215298"/>
            <a:ext cx="1295399" cy="1585302"/>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p:cNvSpPr/>
          <p:nvPr/>
        </p:nvSpPr>
        <p:spPr bwMode="auto">
          <a:xfrm>
            <a:off x="6908799" y="2971801"/>
            <a:ext cx="990600" cy="1447800"/>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Arrow Connector 11"/>
          <p:cNvCxnSpPr>
            <a:stCxn id="14" idx="0"/>
            <a:endCxn id="24" idx="5"/>
          </p:cNvCxnSpPr>
          <p:nvPr/>
        </p:nvCxnSpPr>
        <p:spPr bwMode="auto">
          <a:xfrm flipH="1" flipV="1">
            <a:off x="7771051" y="4207576"/>
            <a:ext cx="661145" cy="1415452"/>
          </a:xfrm>
          <a:prstGeom prst="straightConnector1">
            <a:avLst/>
          </a:prstGeom>
          <a:solidFill>
            <a:schemeClr val="accent1"/>
          </a:solidFill>
          <a:ln w="22225" cap="flat" cmpd="sng" algn="ctr">
            <a:solidFill>
              <a:schemeClr val="bg1"/>
            </a:solidFill>
            <a:prstDash val="solid"/>
            <a:round/>
            <a:headEnd type="none" w="med" len="med"/>
            <a:tailEnd type="triangle"/>
          </a:ln>
          <a:effectLst/>
        </p:spPr>
      </p:cxnSp>
      <p:sp>
        <p:nvSpPr>
          <p:cNvPr id="14" name="TextBox 13"/>
          <p:cNvSpPr txBox="1"/>
          <p:nvPr/>
        </p:nvSpPr>
        <p:spPr>
          <a:xfrm>
            <a:off x="7772400" y="5623028"/>
            <a:ext cx="1319592" cy="461665"/>
          </a:xfrm>
          <a:prstGeom prst="rect">
            <a:avLst/>
          </a:prstGeom>
          <a:noFill/>
        </p:spPr>
        <p:txBody>
          <a:bodyPr wrap="none" rtlCol="0">
            <a:spAutoFit/>
          </a:bodyPr>
          <a:lstStyle/>
          <a:p>
            <a:r>
              <a:rPr lang="en-US" dirty="0">
                <a:solidFill>
                  <a:schemeClr val="bg1"/>
                </a:solidFill>
              </a:rPr>
              <a:t>this heart</a:t>
            </a:r>
          </a:p>
        </p:txBody>
      </p:sp>
      <p:sp>
        <p:nvSpPr>
          <p:cNvPr id="16" name="TextBox 15"/>
          <p:cNvSpPr txBox="1"/>
          <p:nvPr/>
        </p:nvSpPr>
        <p:spPr>
          <a:xfrm>
            <a:off x="2403479" y="6015335"/>
            <a:ext cx="646331" cy="461665"/>
          </a:xfrm>
          <a:prstGeom prst="rect">
            <a:avLst/>
          </a:prstGeom>
          <a:noFill/>
        </p:spPr>
        <p:txBody>
          <a:bodyPr wrap="none" rtlCol="0">
            <a:spAutoFit/>
          </a:bodyPr>
          <a:lstStyle/>
          <a:p>
            <a:r>
              <a:rPr lang="en-US" dirty="0">
                <a:solidFill>
                  <a:srgbClr val="FFC000"/>
                </a:solidFill>
              </a:rPr>
              <a:t>#12</a:t>
            </a:r>
          </a:p>
        </p:txBody>
      </p:sp>
      <p:sp>
        <p:nvSpPr>
          <p:cNvPr id="17" name="TextBox 16"/>
          <p:cNvSpPr txBox="1"/>
          <p:nvPr/>
        </p:nvSpPr>
        <p:spPr>
          <a:xfrm>
            <a:off x="8128489" y="6015335"/>
            <a:ext cx="646331" cy="461665"/>
          </a:xfrm>
          <a:prstGeom prst="rect">
            <a:avLst/>
          </a:prstGeom>
          <a:noFill/>
        </p:spPr>
        <p:txBody>
          <a:bodyPr wrap="none" rtlCol="0">
            <a:spAutoFit/>
          </a:bodyPr>
          <a:lstStyle/>
          <a:p>
            <a:r>
              <a:rPr lang="en-US" dirty="0">
                <a:solidFill>
                  <a:schemeClr val="bg1"/>
                </a:solidFill>
              </a:rPr>
              <a:t>#12</a:t>
            </a:r>
          </a:p>
        </p:txBody>
      </p:sp>
      <p:cxnSp>
        <p:nvCxnSpPr>
          <p:cNvPr id="18" name="Straight Arrow Connector 17"/>
          <p:cNvCxnSpPr/>
          <p:nvPr/>
        </p:nvCxnSpPr>
        <p:spPr bwMode="auto">
          <a:xfrm flipH="1" flipV="1">
            <a:off x="3049810" y="6322975"/>
            <a:ext cx="3105565" cy="1625"/>
          </a:xfrm>
          <a:prstGeom prst="straightConnector1">
            <a:avLst/>
          </a:prstGeom>
          <a:solidFill>
            <a:schemeClr val="accent1"/>
          </a:solidFill>
          <a:ln w="22225" cap="flat" cmpd="sng" algn="ctr">
            <a:solidFill>
              <a:srgbClr val="92D050"/>
            </a:solidFill>
            <a:prstDash val="solid"/>
            <a:round/>
            <a:headEnd type="none" w="med" len="med"/>
            <a:tailEnd type="triangle"/>
          </a:ln>
          <a:effectLst/>
        </p:spPr>
      </p:cxnSp>
      <p:cxnSp>
        <p:nvCxnSpPr>
          <p:cNvPr id="21" name="Straight Arrow Connector 20"/>
          <p:cNvCxnSpPr>
            <a:endCxn id="8" idx="4"/>
          </p:cNvCxnSpPr>
          <p:nvPr/>
        </p:nvCxnSpPr>
        <p:spPr bwMode="auto">
          <a:xfrm flipH="1" flipV="1">
            <a:off x="2552700" y="4800600"/>
            <a:ext cx="291604" cy="800344"/>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2" name="TextBox 21"/>
          <p:cNvSpPr txBox="1"/>
          <p:nvPr/>
        </p:nvSpPr>
        <p:spPr>
          <a:xfrm>
            <a:off x="5486400" y="5613884"/>
            <a:ext cx="2113079" cy="461665"/>
          </a:xfrm>
          <a:prstGeom prst="rect">
            <a:avLst/>
          </a:prstGeom>
          <a:noFill/>
        </p:spPr>
        <p:txBody>
          <a:bodyPr wrap="none" rtlCol="0">
            <a:spAutoFit/>
          </a:bodyPr>
          <a:lstStyle/>
          <a:p>
            <a:r>
              <a:rPr lang="en-US" dirty="0">
                <a:solidFill>
                  <a:srgbClr val="FFC000"/>
                </a:solidFill>
              </a:rPr>
              <a:t>this picture part</a:t>
            </a:r>
          </a:p>
        </p:txBody>
      </p:sp>
      <p:sp>
        <p:nvSpPr>
          <p:cNvPr id="23" name="TextBox 22"/>
          <p:cNvSpPr txBox="1"/>
          <p:nvPr/>
        </p:nvSpPr>
        <p:spPr>
          <a:xfrm>
            <a:off x="6296719" y="5993249"/>
            <a:ext cx="800219" cy="461665"/>
          </a:xfrm>
          <a:prstGeom prst="rect">
            <a:avLst/>
          </a:prstGeom>
          <a:noFill/>
        </p:spPr>
        <p:txBody>
          <a:bodyPr wrap="none" rtlCol="0">
            <a:spAutoFit/>
          </a:bodyPr>
          <a:lstStyle/>
          <a:p>
            <a:r>
              <a:rPr lang="en-US" dirty="0">
                <a:solidFill>
                  <a:srgbClr val="FFC000"/>
                </a:solidFill>
              </a:rPr>
              <a:t>#245</a:t>
            </a:r>
          </a:p>
        </p:txBody>
      </p:sp>
      <p:sp>
        <p:nvSpPr>
          <p:cNvPr id="24" name="Oval 23"/>
          <p:cNvSpPr/>
          <p:nvPr/>
        </p:nvSpPr>
        <p:spPr bwMode="auto">
          <a:xfrm>
            <a:off x="6874934" y="2971801"/>
            <a:ext cx="1049866" cy="14478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Arrow Connector 24"/>
          <p:cNvCxnSpPr>
            <a:endCxn id="24" idx="3"/>
          </p:cNvCxnSpPr>
          <p:nvPr/>
        </p:nvCxnSpPr>
        <p:spPr bwMode="auto">
          <a:xfrm flipV="1">
            <a:off x="6611915" y="4207576"/>
            <a:ext cx="416768" cy="1504848"/>
          </a:xfrm>
          <a:prstGeom prst="straightConnector1">
            <a:avLst/>
          </a:prstGeom>
          <a:solidFill>
            <a:schemeClr val="accent1"/>
          </a:solidFill>
          <a:ln w="22225" cap="flat" cmpd="sng" algn="ctr">
            <a:solidFill>
              <a:srgbClr val="FFC000"/>
            </a:solidFill>
            <a:prstDash val="solid"/>
            <a:round/>
            <a:headEnd type="none" w="med" len="med"/>
            <a:tailEnd type="triangle"/>
          </a:ln>
          <a:effectLst/>
        </p:spPr>
      </p:cxnSp>
      <p:sp>
        <p:nvSpPr>
          <p:cNvPr id="27" name="TextBox 26"/>
          <p:cNvSpPr txBox="1"/>
          <p:nvPr/>
        </p:nvSpPr>
        <p:spPr>
          <a:xfrm>
            <a:off x="3954683" y="6252428"/>
            <a:ext cx="1619354" cy="461665"/>
          </a:xfrm>
          <a:prstGeom prst="rect">
            <a:avLst/>
          </a:prstGeom>
          <a:noFill/>
        </p:spPr>
        <p:txBody>
          <a:bodyPr wrap="none" rtlCol="0">
            <a:spAutoFit/>
          </a:bodyPr>
          <a:lstStyle/>
          <a:p>
            <a:r>
              <a:rPr lang="en-US" dirty="0" err="1">
                <a:solidFill>
                  <a:srgbClr val="92D050"/>
                </a:solidFill>
              </a:rPr>
              <a:t>isAbout</a:t>
            </a:r>
            <a:r>
              <a:rPr lang="en-US" dirty="0">
                <a:solidFill>
                  <a:srgbClr val="92D050"/>
                </a:solidFill>
              </a:rPr>
              <a:t> at t</a:t>
            </a:r>
          </a:p>
        </p:txBody>
      </p:sp>
      <p:sp>
        <p:nvSpPr>
          <p:cNvPr id="5" name="Slide Number Placeholder 4"/>
          <p:cNvSpPr>
            <a:spLocks noGrp="1"/>
          </p:cNvSpPr>
          <p:nvPr>
            <p:ph type="sldNum" sz="quarter" idx="10"/>
          </p:nvPr>
        </p:nvSpPr>
        <p:spPr/>
        <p:txBody>
          <a:bodyPr/>
          <a:lstStyle/>
          <a:p>
            <a:fld id="{970F0956-5B8E-40B4-A8DD-F75AA1D26018}" type="slidenum">
              <a:rPr lang="en-US" smtClean="0"/>
              <a:pPr/>
              <a:t>65</a:t>
            </a:fld>
            <a:endParaRPr lang="en-US"/>
          </a:p>
        </p:txBody>
      </p:sp>
    </p:spTree>
    <p:extLst>
      <p:ext uri="{BB962C8B-B14F-4D97-AF65-F5344CB8AC3E}">
        <p14:creationId xmlns:p14="http://schemas.microsoft.com/office/powerpoint/2010/main" val="1653460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Referent Tracking Assertion</a:t>
            </a:r>
          </a:p>
        </p:txBody>
      </p:sp>
      <p:sp>
        <p:nvSpPr>
          <p:cNvPr id="8" name="Content Placeholder 7"/>
          <p:cNvSpPr>
            <a:spLocks noGrp="1"/>
          </p:cNvSpPr>
          <p:nvPr>
            <p:ph idx="1"/>
          </p:nvPr>
        </p:nvSpPr>
        <p:spPr>
          <a:xfrm>
            <a:off x="228600" y="4649519"/>
            <a:ext cx="8686800" cy="1979880"/>
          </a:xfrm>
        </p:spPr>
        <p:txBody>
          <a:bodyPr/>
          <a:lstStyle/>
          <a:p>
            <a:r>
              <a:rPr lang="en-US" dirty="0">
                <a:solidFill>
                  <a:srgbClr val="FFC000"/>
                </a:solidFill>
              </a:rPr>
              <a:t>Reality</a:t>
            </a:r>
            <a:r>
              <a:rPr lang="en-US" dirty="0"/>
              <a:t>:</a:t>
            </a:r>
          </a:p>
          <a:p>
            <a:endParaRPr lang="en-US" dirty="0"/>
          </a:p>
          <a:p>
            <a:r>
              <a:rPr lang="en-US" dirty="0"/>
              <a:t>Representation: 	#245 isAbout #12</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638959"/>
            <a:ext cx="2741007" cy="2286000"/>
          </a:xfrm>
          <a:prstGeom prst="rect">
            <a:avLst/>
          </a:prstGeom>
          <a:scene3d>
            <a:camera prst="perspectiveContrastingRightFacing"/>
            <a:lightRig rig="threePt" dir="t"/>
          </a:scene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872" y="2058719"/>
            <a:ext cx="2442102" cy="2209800"/>
          </a:xfrm>
          <a:prstGeom prst="rect">
            <a:avLst/>
          </a:prstGeom>
          <a:scene3d>
            <a:camera prst="perspectiveContrastingRightFacing"/>
            <a:lightRig rig="threePt" dir="t"/>
          </a:scene3d>
        </p:spPr>
      </p:pic>
      <p:pic>
        <p:nvPicPr>
          <p:cNvPr id="7" name="Picture 6"/>
          <p:cNvPicPr>
            <a:picLocks noChangeAspect="1"/>
          </p:cNvPicPr>
          <p:nvPr/>
        </p:nvPicPr>
        <p:blipFill>
          <a:blip r:embed="rId4"/>
          <a:stretch>
            <a:fillRect/>
          </a:stretch>
        </p:blipFill>
        <p:spPr>
          <a:xfrm>
            <a:off x="2286000" y="2439719"/>
            <a:ext cx="4894920" cy="2970481"/>
          </a:xfrm>
          <a:prstGeom prst="rect">
            <a:avLst/>
          </a:prstGeom>
        </p:spPr>
      </p:pic>
    </p:spTree>
    <p:extLst>
      <p:ext uri="{BB962C8B-B14F-4D97-AF65-F5344CB8AC3E}">
        <p14:creationId xmlns:p14="http://schemas.microsoft.com/office/powerpoint/2010/main" val="2930021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Reality</a:t>
            </a:r>
            <a:r>
              <a:rPr lang="en-US" dirty="0"/>
              <a:t>    through    representation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For a-temporal, binary relations:</a:t>
            </a:r>
          </a:p>
          <a:p>
            <a:pPr lvl="1">
              <a:buFont typeface="Arial" panose="020B0604020202020204" pitchFamily="34" charset="0"/>
              <a:buChar char="•"/>
            </a:pPr>
            <a:r>
              <a:rPr lang="en-US" dirty="0"/>
              <a:t>Through:	x </a:t>
            </a:r>
            <a:r>
              <a:rPr lang="en-US" b="1" dirty="0"/>
              <a:t>relation</a:t>
            </a:r>
            <a:r>
              <a:rPr lang="en-US" dirty="0"/>
              <a:t> y	</a:t>
            </a:r>
          </a:p>
          <a:p>
            <a:pPr lvl="1">
              <a:buFont typeface="Arial" panose="020B0604020202020204" pitchFamily="34" charset="0"/>
              <a:buChar char="•"/>
            </a:pPr>
            <a:r>
              <a:rPr lang="en-US" dirty="0"/>
              <a:t>One sees:	</a:t>
            </a:r>
            <a:r>
              <a:rPr lang="en-US" dirty="0">
                <a:solidFill>
                  <a:srgbClr val="FFC000"/>
                </a:solidFill>
              </a:rPr>
              <a:t>x </a:t>
            </a:r>
            <a:r>
              <a:rPr lang="en-US" b="1" dirty="0">
                <a:solidFill>
                  <a:srgbClr val="FFC000"/>
                </a:solidFill>
              </a:rPr>
              <a:t>relation</a:t>
            </a:r>
            <a:r>
              <a:rPr lang="en-US" dirty="0">
                <a:solidFill>
                  <a:srgbClr val="FFC000"/>
                </a:solidFill>
              </a:rPr>
              <a:t> y</a:t>
            </a:r>
            <a:r>
              <a:rPr lang="en-US" dirty="0">
                <a:solidFill>
                  <a:srgbClr val="FFFF00"/>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For ternary relations:</a:t>
            </a:r>
          </a:p>
          <a:p>
            <a:pPr lvl="1">
              <a:buFont typeface="Arial" panose="020B0604020202020204" pitchFamily="34" charset="0"/>
              <a:buChar char="•"/>
            </a:pPr>
            <a:r>
              <a:rPr lang="en-US" dirty="0"/>
              <a:t>Through:	x </a:t>
            </a:r>
            <a:r>
              <a:rPr lang="en-US" b="1" dirty="0"/>
              <a:t>relation</a:t>
            </a:r>
            <a:r>
              <a:rPr lang="en-US" dirty="0"/>
              <a:t> y </a:t>
            </a:r>
            <a:r>
              <a:rPr lang="en-US" b="1" dirty="0"/>
              <a:t>at </a:t>
            </a:r>
            <a:r>
              <a:rPr lang="en-US" dirty="0"/>
              <a:t>t</a:t>
            </a:r>
          </a:p>
          <a:p>
            <a:pPr lvl="1">
              <a:buFont typeface="Arial" panose="020B0604020202020204" pitchFamily="34" charset="0"/>
              <a:buChar char="•"/>
            </a:pPr>
            <a:r>
              <a:rPr lang="en-US" dirty="0"/>
              <a:t>One sees:	</a:t>
            </a:r>
            <a:r>
              <a:rPr lang="en-US" dirty="0">
                <a:solidFill>
                  <a:srgbClr val="FFC000"/>
                </a:solidFill>
              </a:rPr>
              <a:t>x </a:t>
            </a:r>
            <a:r>
              <a:rPr lang="en-US" b="1" dirty="0">
                <a:solidFill>
                  <a:srgbClr val="FFC000"/>
                </a:solidFill>
              </a:rPr>
              <a:t>relation</a:t>
            </a:r>
            <a:r>
              <a:rPr lang="en-US" dirty="0">
                <a:solidFill>
                  <a:srgbClr val="FFC000"/>
                </a:solidFill>
              </a:rPr>
              <a:t> y </a:t>
            </a:r>
            <a:r>
              <a:rPr lang="en-US" b="1" dirty="0">
                <a:solidFill>
                  <a:srgbClr val="FFC000"/>
                </a:solidFill>
              </a:rPr>
              <a:t>at </a:t>
            </a:r>
            <a:r>
              <a:rPr lang="en-US" dirty="0">
                <a:solidFill>
                  <a:srgbClr val="FFC000"/>
                </a:solidFill>
              </a:rPr>
              <a:t>t</a:t>
            </a:r>
          </a:p>
          <a:p>
            <a:pPr lvl="1">
              <a:buFont typeface="Arial" panose="020B0604020202020204" pitchFamily="34" charset="0"/>
              <a:buChar char="•"/>
            </a:pPr>
            <a:endParaRPr lang="en-US" dirty="0"/>
          </a:p>
          <a:p>
            <a:pPr marL="400050">
              <a:buFont typeface="Arial" panose="020B0604020202020204" pitchFamily="34" charset="0"/>
              <a:buChar char="•"/>
            </a:pP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67</a:t>
            </a:fld>
            <a:endParaRPr lang="en-US"/>
          </a:p>
        </p:txBody>
      </p:sp>
    </p:spTree>
    <p:extLst>
      <p:ext uri="{BB962C8B-B14F-4D97-AF65-F5344CB8AC3E}">
        <p14:creationId xmlns:p14="http://schemas.microsoft.com/office/powerpoint/2010/main" val="3896414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Basic Referent Tracking Assertions</a:t>
            </a:r>
          </a:p>
        </p:txBody>
      </p:sp>
      <p:sp>
        <p:nvSpPr>
          <p:cNvPr id="3" name="Content Placeholder 2"/>
          <p:cNvSpPr>
            <a:spLocks noGrp="1"/>
          </p:cNvSpPr>
          <p:nvPr>
            <p:ph idx="1"/>
          </p:nvPr>
        </p:nvSpPr>
        <p:spPr>
          <a:xfrm>
            <a:off x="152400" y="1676400"/>
            <a:ext cx="8915400" cy="4953000"/>
          </a:xfrm>
        </p:spPr>
        <p:txBody>
          <a:bodyPr/>
          <a:lstStyle/>
          <a:p>
            <a:pPr marL="57150" indent="0"/>
            <a:r>
              <a:rPr lang="en-US" dirty="0"/>
              <a:t>x 	</a:t>
            </a:r>
            <a:r>
              <a:rPr lang="en-US" b="1" dirty="0"/>
              <a:t>relation</a:t>
            </a:r>
            <a:r>
              <a:rPr lang="en-US" dirty="0"/>
              <a:t> 	y	</a:t>
            </a:r>
            <a:r>
              <a:rPr lang="en-US" b="1" dirty="0"/>
              <a:t>at</a:t>
            </a:r>
            <a:r>
              <a:rPr lang="en-US" dirty="0"/>
              <a:t>		t</a:t>
            </a:r>
          </a:p>
          <a:p>
            <a:pPr marL="57150" indent="0"/>
            <a:r>
              <a:rPr lang="en-US" dirty="0"/>
              <a:t>x 	</a:t>
            </a:r>
            <a:r>
              <a:rPr lang="en-US" b="1" dirty="0"/>
              <a:t>relation</a:t>
            </a:r>
            <a:r>
              <a:rPr lang="en-US" dirty="0"/>
              <a:t> 	y	</a:t>
            </a:r>
          </a:p>
          <a:p>
            <a:pPr marL="57150" indent="0"/>
            <a:endParaRPr lang="en-US" dirty="0"/>
          </a:p>
          <a:p>
            <a:pPr>
              <a:buFont typeface="Arial" panose="020B0604020202020204" pitchFamily="34" charset="0"/>
              <a:buChar char="•"/>
            </a:pPr>
            <a:r>
              <a:rPr lang="en-US" dirty="0"/>
              <a:t>Where:</a:t>
            </a:r>
          </a:p>
          <a:p>
            <a:pPr lvl="1" defTabSz="641350">
              <a:buFont typeface="Arial" panose="020B0604020202020204" pitchFamily="34" charset="0"/>
              <a:buChar char="•"/>
            </a:pPr>
            <a:r>
              <a:rPr lang="en-US" dirty="0"/>
              <a:t>x 				denotes a particular,</a:t>
            </a:r>
          </a:p>
          <a:p>
            <a:pPr lvl="1" defTabSz="641350">
              <a:spcBef>
                <a:spcPts val="0"/>
              </a:spcBef>
              <a:buFont typeface="Arial" panose="020B0604020202020204" pitchFamily="34" charset="0"/>
              <a:buChar char="•"/>
            </a:pPr>
            <a:r>
              <a:rPr lang="en-US" b="1" dirty="0"/>
              <a:t>relation (at)</a:t>
            </a:r>
            <a:r>
              <a:rPr lang="en-US" dirty="0"/>
              <a:t>		denotes a relation between x, y (and t),</a:t>
            </a:r>
          </a:p>
          <a:p>
            <a:pPr lvl="1" defTabSz="641350">
              <a:spcBef>
                <a:spcPts val="0"/>
              </a:spcBef>
              <a:buFont typeface="Arial" panose="020B0604020202020204" pitchFamily="34" charset="0"/>
              <a:buChar char="•"/>
            </a:pPr>
            <a:r>
              <a:rPr lang="en-US" dirty="0"/>
              <a:t>y 				denotes a particular or a type,</a:t>
            </a:r>
          </a:p>
          <a:p>
            <a:pPr lvl="1" defTabSz="641350">
              <a:spcBef>
                <a:spcPts val="0"/>
              </a:spcBef>
              <a:buFont typeface="Arial" panose="020B0604020202020204" pitchFamily="34" charset="0"/>
              <a:buChar char="•"/>
            </a:pPr>
            <a:r>
              <a:rPr lang="en-US" dirty="0"/>
              <a:t>t				denotes a </a:t>
            </a:r>
            <a:r>
              <a:rPr lang="en-US" dirty="0" err="1"/>
              <a:t>BFO:temporal_region</a:t>
            </a:r>
            <a:r>
              <a:rPr lang="en-US" dirty="0"/>
              <a:t>,</a:t>
            </a:r>
          </a:p>
          <a:p>
            <a:pPr lvl="1" defTabSz="641350">
              <a:spcBef>
                <a:spcPts val="0"/>
              </a:spcBef>
              <a:buFont typeface="Arial" panose="020B0604020202020204" pitchFamily="34" charset="0"/>
              <a:buChar char="•"/>
            </a:pPr>
            <a:r>
              <a:rPr lang="en-US" dirty="0"/>
              <a:t>x </a:t>
            </a:r>
            <a:r>
              <a:rPr lang="en-US" b="1" dirty="0"/>
              <a:t>relation </a:t>
            </a:r>
            <a:r>
              <a:rPr lang="en-US" dirty="0"/>
              <a:t>y </a:t>
            </a:r>
            <a:r>
              <a:rPr lang="en-US" b="1" dirty="0"/>
              <a:t>at </a:t>
            </a:r>
            <a:r>
              <a:rPr lang="en-US" dirty="0"/>
              <a:t>t	denotes a configuration,</a:t>
            </a:r>
          </a:p>
          <a:p>
            <a:pPr lvl="1" defTabSz="641350">
              <a:spcBef>
                <a:spcPts val="0"/>
              </a:spcBef>
              <a:buFont typeface="Arial" panose="020B0604020202020204" pitchFamily="34" charset="0"/>
              <a:buChar char="•"/>
            </a:pPr>
            <a:r>
              <a:rPr lang="en-US" dirty="0"/>
              <a:t>x </a:t>
            </a:r>
            <a:r>
              <a:rPr lang="en-US" b="1" dirty="0"/>
              <a:t>relation</a:t>
            </a:r>
            <a:r>
              <a:rPr lang="en-US" dirty="0"/>
              <a:t> y		denotes a configuration.</a:t>
            </a:r>
          </a:p>
          <a:p>
            <a:pPr lvl="1" defTabSz="641350">
              <a:buFont typeface="Arial" panose="020B0604020202020204" pitchFamily="34" charset="0"/>
              <a:buChar char="•"/>
            </a:pPr>
            <a:endParaRPr lang="en-US" dirty="0"/>
          </a:p>
        </p:txBody>
      </p:sp>
      <p:sp>
        <p:nvSpPr>
          <p:cNvPr id="4" name="Left Brace 3"/>
          <p:cNvSpPr/>
          <p:nvPr/>
        </p:nvSpPr>
        <p:spPr bwMode="auto">
          <a:xfrm rot="16200000">
            <a:off x="1808021" y="5126182"/>
            <a:ext cx="422564" cy="2362201"/>
          </a:xfrm>
          <a:prstGeom prst="leftBrace">
            <a:avLst>
              <a:gd name="adj1" fmla="val 35874"/>
              <a:gd name="adj2" fmla="val 50000"/>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6" name="Straight Arrow Connector 5"/>
          <p:cNvCxnSpPr/>
          <p:nvPr/>
        </p:nvCxnSpPr>
        <p:spPr bwMode="auto">
          <a:xfrm>
            <a:off x="2133600" y="6629400"/>
            <a:ext cx="1295400"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8" name="Rectangle 7"/>
          <p:cNvSpPr/>
          <p:nvPr/>
        </p:nvSpPr>
        <p:spPr>
          <a:xfrm>
            <a:off x="3446878" y="6346457"/>
            <a:ext cx="3283271" cy="461665"/>
          </a:xfrm>
          <a:prstGeom prst="rect">
            <a:avLst/>
          </a:prstGeom>
        </p:spPr>
        <p:txBody>
          <a:bodyPr wrap="none">
            <a:spAutoFit/>
          </a:bodyPr>
          <a:lstStyle/>
          <a:p>
            <a:r>
              <a:rPr lang="en-US" dirty="0">
                <a:solidFill>
                  <a:schemeClr val="bg1"/>
                </a:solidFill>
              </a:rPr>
              <a:t>denote portions of reality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24626350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500" dirty="0"/>
              <a:t>Simple RT-compatible assertions (BFO2020)</a:t>
            </a:r>
          </a:p>
        </p:txBody>
      </p:sp>
      <p:sp>
        <p:nvSpPr>
          <p:cNvPr id="3" name="Content Placeholder 2"/>
          <p:cNvSpPr>
            <a:spLocks noGrp="1"/>
          </p:cNvSpPr>
          <p:nvPr>
            <p:ph idx="1"/>
          </p:nvPr>
        </p:nvSpPr>
        <p:spPr>
          <a:xfrm>
            <a:off x="838200" y="1676400"/>
            <a:ext cx="7848600" cy="2743200"/>
          </a:xfrm>
        </p:spPr>
        <p:txBody>
          <a:bodyPr/>
          <a:lstStyle/>
          <a:p>
            <a:pPr marL="0" lvl="1" indent="0">
              <a:buNone/>
            </a:pPr>
            <a:r>
              <a:rPr lang="en-US" dirty="0"/>
              <a:t>#1	participates-in   	#2	at		t</a:t>
            </a:r>
            <a:r>
              <a:rPr lang="en-US" baseline="-25000" dirty="0"/>
              <a:t>1</a:t>
            </a:r>
          </a:p>
          <a:p>
            <a:pPr marL="0" lvl="1" indent="0">
              <a:buNone/>
            </a:pPr>
            <a:r>
              <a:rPr lang="en-US" dirty="0"/>
              <a:t>#2	instance-of		</a:t>
            </a:r>
            <a:r>
              <a:rPr lang="en-US" dirty="0" err="1"/>
              <a:t>DiagnosticProcess</a:t>
            </a:r>
            <a:r>
              <a:rPr lang="en-US" dirty="0"/>
              <a:t>  	t</a:t>
            </a:r>
            <a:r>
              <a:rPr lang="en-US" baseline="-25000" dirty="0"/>
              <a:t>1</a:t>
            </a:r>
          </a:p>
          <a:p>
            <a:pPr marL="0" lvl="1" indent="0">
              <a:buNone/>
            </a:pPr>
            <a:r>
              <a:rPr lang="en-US" dirty="0"/>
              <a:t>#1	participates-in   	#3	at		t</a:t>
            </a:r>
            <a:r>
              <a:rPr lang="en-US" baseline="-25000" dirty="0"/>
              <a:t>2</a:t>
            </a:r>
          </a:p>
          <a:p>
            <a:pPr marL="0" lvl="1" indent="0">
              <a:buNone/>
            </a:pPr>
            <a:r>
              <a:rPr lang="en-US" dirty="0"/>
              <a:t>#3	instance-of 		Life                        t</a:t>
            </a:r>
            <a:r>
              <a:rPr lang="en-US" baseline="-25000" dirty="0"/>
              <a:t>2</a:t>
            </a:r>
          </a:p>
          <a:p>
            <a:pPr marL="0" lvl="1" indent="0">
              <a:buNone/>
            </a:pPr>
            <a:r>
              <a:rPr lang="en-US" dirty="0"/>
              <a:t>#1	participates-in   	#4	at		t</a:t>
            </a:r>
            <a:r>
              <a:rPr lang="en-US" baseline="-25000" dirty="0"/>
              <a:t>3</a:t>
            </a:r>
          </a:p>
          <a:p>
            <a:pPr marL="0" lvl="1" indent="0">
              <a:buNone/>
            </a:pPr>
            <a:r>
              <a:rPr lang="en-US" dirty="0"/>
              <a:t>#4	instance-of 		</a:t>
            </a:r>
            <a:r>
              <a:rPr lang="en-US" dirty="0" err="1"/>
              <a:t>SurgicalProcedure</a:t>
            </a:r>
            <a:r>
              <a:rPr lang="en-US" dirty="0"/>
              <a:t>   t</a:t>
            </a:r>
            <a:r>
              <a:rPr lang="en-US" baseline="-25000" dirty="0"/>
              <a:t>3</a:t>
            </a:r>
          </a:p>
          <a:p>
            <a:pPr marL="0" lvl="1" indent="0">
              <a:buNone/>
            </a:pPr>
            <a:r>
              <a:rPr lang="en-US" dirty="0"/>
              <a:t>#2	precedes		#4</a:t>
            </a:r>
          </a:p>
          <a:p>
            <a:pPr marL="0" lvl="1" indent="0">
              <a:buNone/>
            </a:pPr>
            <a:r>
              <a:rPr lang="en-US" dirty="0"/>
              <a:t>#4	occurrent-part-of	#3</a:t>
            </a:r>
          </a:p>
          <a:p>
            <a:pPr marL="0" lvl="1" indent="0">
              <a:buNone/>
            </a:pPr>
            <a:r>
              <a:rPr lang="en-US" dirty="0"/>
              <a:t>t</a:t>
            </a:r>
            <a:r>
              <a:rPr lang="en-US" baseline="-25000" dirty="0"/>
              <a:t>3</a:t>
            </a:r>
            <a:r>
              <a:rPr lang="en-US" dirty="0"/>
              <a:t>	occurrent-part-of 	t</a:t>
            </a:r>
            <a:r>
              <a:rPr lang="en-US" baseline="-25000" dirty="0"/>
              <a:t>2</a:t>
            </a:r>
          </a:p>
          <a:p>
            <a:pPr marL="0" lvl="1" indent="0">
              <a:buNone/>
            </a:pPr>
            <a:endParaRPr lang="en-US" dirty="0"/>
          </a:p>
        </p:txBody>
      </p:sp>
    </p:spTree>
    <p:extLst>
      <p:ext uri="{BB962C8B-B14F-4D97-AF65-F5344CB8AC3E}">
        <p14:creationId xmlns:p14="http://schemas.microsoft.com/office/powerpoint/2010/main" val="773755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Referent Tracking has its basis in three distinctions made in Ontological Realism</a:t>
            </a:r>
            <a:br>
              <a:rPr lang="en-US" dirty="0"/>
            </a:br>
            <a:r>
              <a:rPr lang="en-US" dirty="0"/>
              <a:t>First distinction</a:t>
            </a:r>
          </a:p>
        </p:txBody>
      </p:sp>
      <p:sp>
        <p:nvSpPr>
          <p:cNvPr id="5" name="Content Placeholder 4"/>
          <p:cNvSpPr>
            <a:spLocks noGrp="1"/>
          </p:cNvSpPr>
          <p:nvPr>
            <p:ph idx="1"/>
          </p:nvPr>
        </p:nvSpPr>
        <p:spPr>
          <a:xfrm>
            <a:off x="228600" y="2667000"/>
            <a:ext cx="8686800" cy="3962400"/>
          </a:xfrm>
        </p:spPr>
        <p:txBody>
          <a:bodyPr/>
          <a:lstStyle/>
          <a:p>
            <a:pPr marL="0" indent="0"/>
            <a:r>
              <a:rPr lang="en-US" sz="4000" dirty="0">
                <a:sym typeface="Wingdings" panose="05000000000000000000" pitchFamily="2" charset="2"/>
              </a:rPr>
              <a:t>*1.	particulars 	 universals</a:t>
            </a:r>
          </a:p>
          <a:p>
            <a:pPr marL="0" indent="0"/>
            <a:r>
              <a:rPr lang="en-US" sz="4000" dirty="0">
                <a:sym typeface="Wingdings" panose="05000000000000000000" pitchFamily="2" charset="2"/>
              </a:rPr>
              <a:t>2.	continuants  occurrents</a:t>
            </a:r>
            <a:endParaRPr lang="en-US" sz="4000" dirty="0"/>
          </a:p>
          <a:p>
            <a:pPr marL="0" indent="0"/>
            <a:r>
              <a:rPr lang="en-US" sz="4000" dirty="0">
                <a:sym typeface="Wingdings" panose="05000000000000000000" pitchFamily="2" charset="2"/>
              </a:rPr>
              <a:t>3.	reality  representation</a:t>
            </a:r>
          </a:p>
          <a:p>
            <a:pPr algn="ctr"/>
            <a:endParaRPr lang="en-US" sz="4000" dirty="0"/>
          </a:p>
          <a:p>
            <a:endParaRPr lang="en-US" sz="4000" dirty="0"/>
          </a:p>
        </p:txBody>
      </p:sp>
    </p:spTree>
    <p:extLst>
      <p:ext uri="{BB962C8B-B14F-4D97-AF65-F5344CB8AC3E}">
        <p14:creationId xmlns:p14="http://schemas.microsoft.com/office/powerpoint/2010/main" val="45889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‘#n’:  (globally) </a:t>
            </a:r>
            <a:r>
              <a:rPr lang="en-US" sz="3200" b="1" i="1" u="sng" dirty="0"/>
              <a:t>singularly</a:t>
            </a:r>
            <a:r>
              <a:rPr lang="en-US" sz="3200" dirty="0"/>
              <a:t> unique identifiers</a:t>
            </a:r>
          </a:p>
        </p:txBody>
      </p:sp>
      <p:sp>
        <p:nvSpPr>
          <p:cNvPr id="3" name="Content Placeholder 2"/>
          <p:cNvSpPr>
            <a:spLocks noGrp="1"/>
          </p:cNvSpPr>
          <p:nvPr>
            <p:ph idx="1"/>
          </p:nvPr>
        </p:nvSpPr>
        <p:spPr>
          <a:xfrm>
            <a:off x="838200" y="1676400"/>
            <a:ext cx="7772400" cy="2743200"/>
          </a:xfrm>
        </p:spPr>
        <p:txBody>
          <a:bodyPr/>
          <a:lstStyle/>
          <a:p>
            <a:pPr marL="0" lvl="1" indent="0">
              <a:buNone/>
            </a:pPr>
            <a:r>
              <a:rPr lang="en-US" dirty="0"/>
              <a:t>#1	participates-in   	#2			t</a:t>
            </a:r>
            <a:r>
              <a:rPr lang="en-US" baseline="-25000" dirty="0"/>
              <a:t>1</a:t>
            </a:r>
          </a:p>
          <a:p>
            <a:pPr marL="0" lvl="1" indent="0">
              <a:buNone/>
            </a:pPr>
            <a:r>
              <a:rPr lang="en-US" dirty="0"/>
              <a:t>#2	instance-of		</a:t>
            </a:r>
            <a:r>
              <a:rPr lang="en-US" dirty="0" err="1"/>
              <a:t>DiagnosticProcess</a:t>
            </a:r>
            <a:r>
              <a:rPr lang="en-US" dirty="0"/>
              <a:t>	t</a:t>
            </a:r>
            <a:r>
              <a:rPr lang="en-US" baseline="-25000" dirty="0"/>
              <a:t>4</a:t>
            </a:r>
            <a:endParaRPr lang="en-US" dirty="0"/>
          </a:p>
          <a:p>
            <a:pPr marL="0" lvl="1" indent="0">
              <a:buNone/>
            </a:pPr>
            <a:r>
              <a:rPr lang="en-US" dirty="0"/>
              <a:t>#1	participates-in   	#3			t</a:t>
            </a:r>
            <a:r>
              <a:rPr lang="en-US" baseline="-25000" dirty="0"/>
              <a:t>2</a:t>
            </a:r>
          </a:p>
          <a:p>
            <a:pPr marL="0" lvl="1" indent="0">
              <a:buNone/>
            </a:pPr>
            <a:r>
              <a:rPr lang="en-US" dirty="0"/>
              <a:t>#3	instance-of 		Life			t</a:t>
            </a:r>
            <a:r>
              <a:rPr lang="en-US" baseline="-25000" dirty="0"/>
              <a:t>5</a:t>
            </a:r>
            <a:endParaRPr lang="en-US" dirty="0"/>
          </a:p>
          <a:p>
            <a:pPr marL="0" lvl="1" indent="0">
              <a:buNone/>
            </a:pPr>
            <a:r>
              <a:rPr lang="en-US" dirty="0"/>
              <a:t>#1	participates-in   	#4			t</a:t>
            </a:r>
            <a:r>
              <a:rPr lang="en-US" baseline="-25000" dirty="0"/>
              <a:t>3</a:t>
            </a:r>
          </a:p>
          <a:p>
            <a:pPr marL="0" lvl="1" indent="0">
              <a:buNone/>
            </a:pPr>
            <a:r>
              <a:rPr lang="en-US" dirty="0"/>
              <a:t>#4	instance-of 		</a:t>
            </a:r>
            <a:r>
              <a:rPr lang="en-US" dirty="0" err="1"/>
              <a:t>SurgicalProcedure</a:t>
            </a:r>
            <a:r>
              <a:rPr lang="en-US" dirty="0"/>
              <a:t>	t</a:t>
            </a:r>
            <a:r>
              <a:rPr lang="en-US" baseline="-25000" dirty="0"/>
              <a:t>6</a:t>
            </a:r>
            <a:endParaRPr lang="en-US" dirty="0"/>
          </a:p>
          <a:p>
            <a:pPr marL="0" lvl="1" indent="0">
              <a:buNone/>
            </a:pPr>
            <a:r>
              <a:rPr lang="en-US" dirty="0"/>
              <a:t>#2	precedes		#4</a:t>
            </a:r>
          </a:p>
          <a:p>
            <a:pPr marL="0" lvl="1" indent="0">
              <a:buNone/>
            </a:pPr>
            <a:r>
              <a:rPr lang="en-US" dirty="0"/>
              <a:t>#4	occurrent-part-of	#3</a:t>
            </a:r>
          </a:p>
          <a:p>
            <a:pPr marL="0" lvl="1" indent="0">
              <a:buNone/>
            </a:pPr>
            <a:r>
              <a:rPr lang="en-US" dirty="0"/>
              <a:t>t</a:t>
            </a:r>
            <a:r>
              <a:rPr lang="en-US" baseline="-25000" dirty="0"/>
              <a:t>3</a:t>
            </a:r>
            <a:r>
              <a:rPr lang="en-US" dirty="0"/>
              <a:t>	occurrent-part-of 	t</a:t>
            </a:r>
            <a:r>
              <a:rPr lang="en-US" baseline="-25000" dirty="0"/>
              <a:t>2</a:t>
            </a:r>
          </a:p>
          <a:p>
            <a:pPr marL="0" lvl="1" indent="0">
              <a:buNone/>
            </a:pPr>
            <a:endParaRPr lang="en-US" dirty="0"/>
          </a:p>
        </p:txBody>
      </p:sp>
      <p:sp>
        <p:nvSpPr>
          <p:cNvPr id="4" name="Rectangle 3">
            <a:extLst>
              <a:ext uri="{FF2B5EF4-FFF2-40B4-BE49-F238E27FC236}">
                <a16:creationId xmlns:a16="http://schemas.microsoft.com/office/drawing/2014/main" id="{FFA91CE6-74A6-4555-A21B-67F3C810AB1A}"/>
              </a:ext>
            </a:extLst>
          </p:cNvPr>
          <p:cNvSpPr/>
          <p:nvPr/>
        </p:nvSpPr>
        <p:spPr bwMode="auto">
          <a:xfrm>
            <a:off x="838200" y="1676400"/>
            <a:ext cx="533400" cy="35814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7EDC3E61-0E2C-42AB-83CB-768CE039C4FB}"/>
              </a:ext>
            </a:extLst>
          </p:cNvPr>
          <p:cNvSpPr/>
          <p:nvPr/>
        </p:nvSpPr>
        <p:spPr bwMode="auto">
          <a:xfrm>
            <a:off x="4495800" y="1704975"/>
            <a:ext cx="533400" cy="428625"/>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ABFDF100-D3A5-4745-9935-61E8C4B66660}"/>
              </a:ext>
            </a:extLst>
          </p:cNvPr>
          <p:cNvSpPr/>
          <p:nvPr/>
        </p:nvSpPr>
        <p:spPr bwMode="auto">
          <a:xfrm>
            <a:off x="4495800" y="2590800"/>
            <a:ext cx="533400" cy="428625"/>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7DB00072-4EB6-4F32-AFB7-4F6E4036BE4E}"/>
              </a:ext>
            </a:extLst>
          </p:cNvPr>
          <p:cNvSpPr/>
          <p:nvPr/>
        </p:nvSpPr>
        <p:spPr bwMode="auto">
          <a:xfrm>
            <a:off x="4495800" y="3457575"/>
            <a:ext cx="533400" cy="428625"/>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77F257F8-4B02-46A5-8937-BD926FB33996}"/>
              </a:ext>
            </a:extLst>
          </p:cNvPr>
          <p:cNvSpPr/>
          <p:nvPr/>
        </p:nvSpPr>
        <p:spPr bwMode="auto">
          <a:xfrm>
            <a:off x="4495800" y="4371975"/>
            <a:ext cx="533400" cy="809625"/>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060146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t>
            </a:r>
            <a:r>
              <a:rPr lang="en-US" sz="3200" dirty="0" err="1"/>
              <a:t>t</a:t>
            </a:r>
            <a:r>
              <a:rPr lang="en-US" sz="3200" baseline="-25000" dirty="0" err="1"/>
              <a:t>n</a:t>
            </a:r>
            <a:r>
              <a:rPr lang="en-US" sz="3200" dirty="0"/>
              <a:t>’:  (globally) unique identifiers</a:t>
            </a:r>
            <a:endParaRPr lang="en-US" sz="3500" dirty="0"/>
          </a:p>
        </p:txBody>
      </p:sp>
      <p:sp>
        <p:nvSpPr>
          <p:cNvPr id="4" name="Rectangle 3">
            <a:extLst>
              <a:ext uri="{FF2B5EF4-FFF2-40B4-BE49-F238E27FC236}">
                <a16:creationId xmlns:a16="http://schemas.microsoft.com/office/drawing/2014/main" id="{06DD0E23-99B2-4B36-A4D1-3E262CBEE6B5}"/>
              </a:ext>
            </a:extLst>
          </p:cNvPr>
          <p:cNvSpPr/>
          <p:nvPr/>
        </p:nvSpPr>
        <p:spPr bwMode="auto">
          <a:xfrm flipV="1">
            <a:off x="4419600" y="5257800"/>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D742F5A3-06B2-4EB0-B801-110C2A595A4A}"/>
              </a:ext>
            </a:extLst>
          </p:cNvPr>
          <p:cNvSpPr/>
          <p:nvPr/>
        </p:nvSpPr>
        <p:spPr bwMode="auto">
          <a:xfrm flipV="1">
            <a:off x="790575" y="5238750"/>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BD248287-3F9C-4169-81AA-5457AE4AD2C3}"/>
              </a:ext>
            </a:extLst>
          </p:cNvPr>
          <p:cNvSpPr/>
          <p:nvPr/>
        </p:nvSpPr>
        <p:spPr bwMode="auto">
          <a:xfrm flipV="1">
            <a:off x="7162800" y="1676400"/>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7D68AFE0-1E0C-4973-8779-C5176F86190B}"/>
              </a:ext>
            </a:extLst>
          </p:cNvPr>
          <p:cNvSpPr/>
          <p:nvPr/>
        </p:nvSpPr>
        <p:spPr bwMode="auto">
          <a:xfrm flipV="1">
            <a:off x="7162800" y="2590800"/>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29B5EA16-F7EB-4887-9428-AFA5D82A7015}"/>
              </a:ext>
            </a:extLst>
          </p:cNvPr>
          <p:cNvSpPr/>
          <p:nvPr/>
        </p:nvSpPr>
        <p:spPr bwMode="auto">
          <a:xfrm flipV="1">
            <a:off x="7162800" y="3505200"/>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Content Placeholder 9">
            <a:extLst>
              <a:ext uri="{FF2B5EF4-FFF2-40B4-BE49-F238E27FC236}">
                <a16:creationId xmlns:a16="http://schemas.microsoft.com/office/drawing/2014/main" id="{E3A47003-3451-4118-8D3B-857F8C12E7AA}"/>
              </a:ext>
            </a:extLst>
          </p:cNvPr>
          <p:cNvSpPr>
            <a:spLocks noGrp="1"/>
          </p:cNvSpPr>
          <p:nvPr>
            <p:ph idx="1"/>
          </p:nvPr>
        </p:nvSpPr>
        <p:spPr/>
        <p:txBody>
          <a:bodyPr/>
          <a:lstStyle/>
          <a:p>
            <a:endParaRPr lang="en-US" dirty="0"/>
          </a:p>
        </p:txBody>
      </p:sp>
      <p:sp>
        <p:nvSpPr>
          <p:cNvPr id="11" name="Content Placeholder 2">
            <a:extLst>
              <a:ext uri="{FF2B5EF4-FFF2-40B4-BE49-F238E27FC236}">
                <a16:creationId xmlns:a16="http://schemas.microsoft.com/office/drawing/2014/main" id="{5130BA7A-CBCF-4C2D-9F53-17794537F876}"/>
              </a:ext>
            </a:extLst>
          </p:cNvPr>
          <p:cNvSpPr txBox="1">
            <a:spLocks/>
          </p:cNvSpPr>
          <p:nvPr/>
        </p:nvSpPr>
        <p:spPr>
          <a:xfrm>
            <a:off x="838200" y="1676400"/>
            <a:ext cx="7772400"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lvl="1" indent="0">
              <a:buFont typeface="Times" charset="0"/>
              <a:buNone/>
            </a:pPr>
            <a:r>
              <a:rPr lang="en-US" kern="0"/>
              <a:t>#1	participates-in   	#2			t</a:t>
            </a:r>
            <a:r>
              <a:rPr lang="en-US" kern="0" baseline="-25000"/>
              <a:t>1</a:t>
            </a:r>
          </a:p>
          <a:p>
            <a:pPr marL="0" lvl="1" indent="0">
              <a:buFont typeface="Times" charset="0"/>
              <a:buNone/>
            </a:pPr>
            <a:r>
              <a:rPr lang="en-US" kern="0"/>
              <a:t>#2	instance-of		DiagnosticProcess	t</a:t>
            </a:r>
            <a:r>
              <a:rPr lang="en-US" kern="0" baseline="-25000"/>
              <a:t>4</a:t>
            </a:r>
            <a:endParaRPr lang="en-US" kern="0"/>
          </a:p>
          <a:p>
            <a:pPr marL="0" lvl="1" indent="0">
              <a:buFont typeface="Times" charset="0"/>
              <a:buNone/>
            </a:pPr>
            <a:r>
              <a:rPr lang="en-US" kern="0"/>
              <a:t>#1	participates-in   	#3			t</a:t>
            </a:r>
            <a:r>
              <a:rPr lang="en-US" kern="0" baseline="-25000"/>
              <a:t>2</a:t>
            </a:r>
          </a:p>
          <a:p>
            <a:pPr marL="0" lvl="1" indent="0">
              <a:buFont typeface="Times" charset="0"/>
              <a:buNone/>
            </a:pPr>
            <a:r>
              <a:rPr lang="en-US" kern="0"/>
              <a:t>#3	instance-of 		Life			t</a:t>
            </a:r>
            <a:r>
              <a:rPr lang="en-US" kern="0" baseline="-25000"/>
              <a:t>5</a:t>
            </a:r>
            <a:endParaRPr lang="en-US" kern="0"/>
          </a:p>
          <a:p>
            <a:pPr marL="0" lvl="1" indent="0">
              <a:buFont typeface="Times" charset="0"/>
              <a:buNone/>
            </a:pPr>
            <a:r>
              <a:rPr lang="en-US" kern="0"/>
              <a:t>#1	participates-in   	#4			t</a:t>
            </a:r>
            <a:r>
              <a:rPr lang="en-US" kern="0" baseline="-25000"/>
              <a:t>3</a:t>
            </a:r>
          </a:p>
          <a:p>
            <a:pPr marL="0" lvl="1" indent="0">
              <a:buFont typeface="Times" charset="0"/>
              <a:buNone/>
            </a:pPr>
            <a:r>
              <a:rPr lang="en-US" kern="0"/>
              <a:t>#4	instance-of 		SurgicalProcedure	t</a:t>
            </a:r>
            <a:r>
              <a:rPr lang="en-US" kern="0" baseline="-25000"/>
              <a:t>6</a:t>
            </a:r>
            <a:endParaRPr lang="en-US" kern="0"/>
          </a:p>
          <a:p>
            <a:pPr marL="0" lvl="1" indent="0">
              <a:buFont typeface="Times" charset="0"/>
              <a:buNone/>
            </a:pPr>
            <a:r>
              <a:rPr lang="en-US" kern="0"/>
              <a:t>#2	precedes		#4</a:t>
            </a:r>
          </a:p>
          <a:p>
            <a:pPr marL="0" lvl="1" indent="0">
              <a:buFont typeface="Times" charset="0"/>
              <a:buNone/>
            </a:pPr>
            <a:r>
              <a:rPr lang="en-US" kern="0"/>
              <a:t>#4	occurrent-part-of	#3</a:t>
            </a:r>
          </a:p>
          <a:p>
            <a:pPr marL="0" lvl="1" indent="0">
              <a:buFont typeface="Times" charset="0"/>
              <a:buNone/>
            </a:pPr>
            <a:r>
              <a:rPr lang="en-US" kern="0"/>
              <a:t>t</a:t>
            </a:r>
            <a:r>
              <a:rPr lang="en-US" kern="0" baseline="-25000"/>
              <a:t>3</a:t>
            </a:r>
            <a:r>
              <a:rPr lang="en-US" kern="0"/>
              <a:t>	occurrent-part-of 	t</a:t>
            </a:r>
            <a:r>
              <a:rPr lang="en-US" kern="0" baseline="-25000"/>
              <a:t>2</a:t>
            </a:r>
          </a:p>
          <a:p>
            <a:pPr marL="0" lvl="1" indent="0">
              <a:buFont typeface="Times" charset="0"/>
              <a:buNone/>
            </a:pPr>
            <a:endParaRPr lang="en-US" kern="0"/>
          </a:p>
        </p:txBody>
      </p:sp>
      <p:sp>
        <p:nvSpPr>
          <p:cNvPr id="12" name="Rectangle 11">
            <a:extLst>
              <a:ext uri="{FF2B5EF4-FFF2-40B4-BE49-F238E27FC236}">
                <a16:creationId xmlns:a16="http://schemas.microsoft.com/office/drawing/2014/main" id="{638BD114-D0A4-4CA7-8CD8-E44065DDDFF6}"/>
              </a:ext>
            </a:extLst>
          </p:cNvPr>
          <p:cNvSpPr/>
          <p:nvPr/>
        </p:nvSpPr>
        <p:spPr bwMode="auto">
          <a:xfrm flipV="1">
            <a:off x="7162800" y="3048000"/>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76152B9B-A97C-44F7-AEA1-3FACA6470FAF}"/>
              </a:ext>
            </a:extLst>
          </p:cNvPr>
          <p:cNvSpPr/>
          <p:nvPr/>
        </p:nvSpPr>
        <p:spPr bwMode="auto">
          <a:xfrm flipV="1">
            <a:off x="7162800" y="2133600"/>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C7DF725A-55DF-4ADC-99BF-F2DB2C61CAB7}"/>
              </a:ext>
            </a:extLst>
          </p:cNvPr>
          <p:cNvSpPr/>
          <p:nvPr/>
        </p:nvSpPr>
        <p:spPr bwMode="auto">
          <a:xfrm flipV="1">
            <a:off x="7162800" y="3962400"/>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83259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Capacities for reasoners</a:t>
            </a:r>
            <a:endParaRPr lang="en-US" sz="3500" dirty="0"/>
          </a:p>
        </p:txBody>
      </p:sp>
      <p:sp>
        <p:nvSpPr>
          <p:cNvPr id="4" name="Rectangle 3">
            <a:extLst>
              <a:ext uri="{FF2B5EF4-FFF2-40B4-BE49-F238E27FC236}">
                <a16:creationId xmlns:a16="http://schemas.microsoft.com/office/drawing/2014/main" id="{E218B9CB-2E6E-4709-BD11-AB1F57AA716B}"/>
              </a:ext>
            </a:extLst>
          </p:cNvPr>
          <p:cNvSpPr/>
          <p:nvPr/>
        </p:nvSpPr>
        <p:spPr bwMode="auto">
          <a:xfrm flipV="1">
            <a:off x="762000" y="3438698"/>
            <a:ext cx="68580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9B7E7B91-9F99-4018-9B29-A258DE51DEB4}"/>
              </a:ext>
            </a:extLst>
          </p:cNvPr>
          <p:cNvSpPr/>
          <p:nvPr/>
        </p:nvSpPr>
        <p:spPr bwMode="auto">
          <a:xfrm flipV="1">
            <a:off x="762000" y="2590800"/>
            <a:ext cx="68580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F4C92CB4-1379-4FA6-BC9B-45B1B9EA82CA}"/>
              </a:ext>
            </a:extLst>
          </p:cNvPr>
          <p:cNvSpPr/>
          <p:nvPr/>
        </p:nvSpPr>
        <p:spPr bwMode="auto">
          <a:xfrm flipV="1">
            <a:off x="762000" y="3048000"/>
            <a:ext cx="6858000" cy="390698"/>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81DF2083-5816-4000-85DE-7C8D8AB17D5C}"/>
              </a:ext>
            </a:extLst>
          </p:cNvPr>
          <p:cNvSpPr/>
          <p:nvPr/>
        </p:nvSpPr>
        <p:spPr bwMode="auto">
          <a:xfrm flipV="1">
            <a:off x="762000" y="3886200"/>
            <a:ext cx="68580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918EA574-9A84-4A96-8937-5CBF2D7947B3}"/>
              </a:ext>
            </a:extLst>
          </p:cNvPr>
          <p:cNvSpPr/>
          <p:nvPr/>
        </p:nvSpPr>
        <p:spPr bwMode="auto">
          <a:xfrm flipV="1">
            <a:off x="762000" y="4800600"/>
            <a:ext cx="68580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4ECDFBF2-89B7-44D1-90F1-C36D3CF48043}"/>
              </a:ext>
            </a:extLst>
          </p:cNvPr>
          <p:cNvSpPr/>
          <p:nvPr/>
        </p:nvSpPr>
        <p:spPr bwMode="auto">
          <a:xfrm flipV="1">
            <a:off x="762000" y="5257800"/>
            <a:ext cx="6858000" cy="390698"/>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Curved Right Arrow 20">
            <a:extLst>
              <a:ext uri="{FF2B5EF4-FFF2-40B4-BE49-F238E27FC236}">
                <a16:creationId xmlns:a16="http://schemas.microsoft.com/office/drawing/2014/main" id="{AEFF668B-70EF-453D-936C-7E039864412D}"/>
              </a:ext>
            </a:extLst>
          </p:cNvPr>
          <p:cNvSpPr/>
          <p:nvPr/>
        </p:nvSpPr>
        <p:spPr bwMode="auto">
          <a:xfrm>
            <a:off x="80356" y="3289069"/>
            <a:ext cx="533400" cy="2133600"/>
          </a:xfrm>
          <a:prstGeom prst="curvedRightArrow">
            <a:avLst>
              <a:gd name="adj1" fmla="val 21833"/>
              <a:gd name="adj2" fmla="val 50000"/>
              <a:gd name="adj3" fmla="val 2500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Content Placeholder 2">
            <a:extLst>
              <a:ext uri="{FF2B5EF4-FFF2-40B4-BE49-F238E27FC236}">
                <a16:creationId xmlns:a16="http://schemas.microsoft.com/office/drawing/2014/main" id="{9A0ECEEC-F67C-4CEF-9CB8-FFC96C1CBCA3}"/>
              </a:ext>
            </a:extLst>
          </p:cNvPr>
          <p:cNvSpPr txBox="1">
            <a:spLocks/>
          </p:cNvSpPr>
          <p:nvPr/>
        </p:nvSpPr>
        <p:spPr>
          <a:xfrm>
            <a:off x="838200" y="1676400"/>
            <a:ext cx="7772400"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lvl="1" indent="0">
              <a:buFont typeface="Times" charset="0"/>
              <a:buNone/>
            </a:pPr>
            <a:r>
              <a:rPr lang="en-US" kern="0"/>
              <a:t>#1	participates-in   	#2			t</a:t>
            </a:r>
            <a:r>
              <a:rPr lang="en-US" kern="0" baseline="-25000"/>
              <a:t>1</a:t>
            </a:r>
          </a:p>
          <a:p>
            <a:pPr marL="0" lvl="1" indent="0">
              <a:buFont typeface="Times" charset="0"/>
              <a:buNone/>
            </a:pPr>
            <a:r>
              <a:rPr lang="en-US" kern="0"/>
              <a:t>#2	instance-of		DiagnosticProcess	t</a:t>
            </a:r>
            <a:r>
              <a:rPr lang="en-US" kern="0" baseline="-25000"/>
              <a:t>4</a:t>
            </a:r>
            <a:endParaRPr lang="en-US" kern="0"/>
          </a:p>
          <a:p>
            <a:pPr marL="0" lvl="1" indent="0">
              <a:buFont typeface="Times" charset="0"/>
              <a:buNone/>
            </a:pPr>
            <a:r>
              <a:rPr lang="en-US" kern="0"/>
              <a:t>#1	participates-in   	#3			t</a:t>
            </a:r>
            <a:r>
              <a:rPr lang="en-US" kern="0" baseline="-25000"/>
              <a:t>2</a:t>
            </a:r>
          </a:p>
          <a:p>
            <a:pPr marL="0" lvl="1" indent="0">
              <a:buFont typeface="Times" charset="0"/>
              <a:buNone/>
            </a:pPr>
            <a:r>
              <a:rPr lang="en-US" kern="0"/>
              <a:t>#3	instance-of 		Life			t</a:t>
            </a:r>
            <a:r>
              <a:rPr lang="en-US" kern="0" baseline="-25000"/>
              <a:t>5</a:t>
            </a:r>
            <a:endParaRPr lang="en-US" kern="0"/>
          </a:p>
          <a:p>
            <a:pPr marL="0" lvl="1" indent="0">
              <a:buFont typeface="Times" charset="0"/>
              <a:buNone/>
            </a:pPr>
            <a:r>
              <a:rPr lang="en-US" kern="0"/>
              <a:t>#1	participates-in   	#4			t</a:t>
            </a:r>
            <a:r>
              <a:rPr lang="en-US" kern="0" baseline="-25000"/>
              <a:t>3</a:t>
            </a:r>
          </a:p>
          <a:p>
            <a:pPr marL="0" lvl="1" indent="0">
              <a:buFont typeface="Times" charset="0"/>
              <a:buNone/>
            </a:pPr>
            <a:r>
              <a:rPr lang="en-US" kern="0"/>
              <a:t>#4	instance-of 		SurgicalProcedure	t</a:t>
            </a:r>
            <a:r>
              <a:rPr lang="en-US" kern="0" baseline="-25000"/>
              <a:t>6</a:t>
            </a:r>
            <a:endParaRPr lang="en-US" kern="0"/>
          </a:p>
          <a:p>
            <a:pPr marL="0" lvl="1" indent="0">
              <a:buFont typeface="Times" charset="0"/>
              <a:buNone/>
            </a:pPr>
            <a:r>
              <a:rPr lang="en-US" kern="0"/>
              <a:t>#2	precedes		#4</a:t>
            </a:r>
          </a:p>
          <a:p>
            <a:pPr marL="0" lvl="1" indent="0">
              <a:buFont typeface="Times" charset="0"/>
              <a:buNone/>
            </a:pPr>
            <a:r>
              <a:rPr lang="en-US" kern="0"/>
              <a:t>#4	occurrent-part-of	#3</a:t>
            </a:r>
          </a:p>
          <a:p>
            <a:pPr marL="0" lvl="1" indent="0">
              <a:buFont typeface="Times" charset="0"/>
              <a:buNone/>
            </a:pPr>
            <a:r>
              <a:rPr lang="en-US" kern="0"/>
              <a:t>t</a:t>
            </a:r>
            <a:r>
              <a:rPr lang="en-US" kern="0" baseline="-25000"/>
              <a:t>3</a:t>
            </a:r>
            <a:r>
              <a:rPr lang="en-US" kern="0"/>
              <a:t>	occurrent-part-of 	t</a:t>
            </a:r>
            <a:r>
              <a:rPr lang="en-US" kern="0" baseline="-25000"/>
              <a:t>2</a:t>
            </a:r>
          </a:p>
          <a:p>
            <a:pPr marL="0" lvl="1" indent="0">
              <a:buFont typeface="Times" charset="0"/>
              <a:buNone/>
            </a:pPr>
            <a:endParaRPr lang="en-US" kern="0"/>
          </a:p>
        </p:txBody>
      </p:sp>
    </p:spTree>
    <p:extLst>
      <p:ext uri="{BB962C8B-B14F-4D97-AF65-F5344CB8AC3E}">
        <p14:creationId xmlns:p14="http://schemas.microsoft.com/office/powerpoint/2010/main" val="23033940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Referent tracking assertions are real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Through:	#1 </a:t>
            </a:r>
            <a:r>
              <a:rPr lang="en-US" b="1" dirty="0" err="1"/>
              <a:t>partOf</a:t>
            </a:r>
            <a:r>
              <a:rPr lang="en-US" dirty="0"/>
              <a:t> #2 </a:t>
            </a:r>
            <a:r>
              <a:rPr lang="en-US" b="1" dirty="0"/>
              <a:t>at </a:t>
            </a:r>
            <a:r>
              <a:rPr lang="en-US" dirty="0"/>
              <a:t>t1</a:t>
            </a:r>
          </a:p>
          <a:p>
            <a:pPr>
              <a:buFont typeface="Arial" panose="020B0604020202020204" pitchFamily="34" charset="0"/>
              <a:buChar char="•"/>
            </a:pPr>
            <a:r>
              <a:rPr lang="en-US" dirty="0"/>
              <a:t>One sees:	</a:t>
            </a:r>
            <a:r>
              <a:rPr lang="en-US" dirty="0">
                <a:solidFill>
                  <a:srgbClr val="FFC000"/>
                </a:solidFill>
              </a:rPr>
              <a:t>#1 </a:t>
            </a:r>
            <a:r>
              <a:rPr lang="en-US" b="1" dirty="0" err="1">
                <a:solidFill>
                  <a:srgbClr val="FFC000"/>
                </a:solidFill>
              </a:rPr>
              <a:t>partOf</a:t>
            </a:r>
            <a:r>
              <a:rPr lang="en-US" dirty="0">
                <a:solidFill>
                  <a:srgbClr val="FFC000"/>
                </a:solidFill>
              </a:rPr>
              <a:t> #2 </a:t>
            </a:r>
            <a:r>
              <a:rPr lang="en-US" b="1" dirty="0">
                <a:solidFill>
                  <a:srgbClr val="FFC000"/>
                </a:solidFill>
              </a:rPr>
              <a:t>at </a:t>
            </a:r>
            <a:r>
              <a:rPr lang="en-US" dirty="0">
                <a:solidFill>
                  <a:srgbClr val="FFC000"/>
                </a:solidFill>
              </a:rPr>
              <a:t>t1</a:t>
            </a:r>
          </a:p>
          <a:p>
            <a:pPr>
              <a:buFont typeface="Arial" panose="020B0604020202020204" pitchFamily="34" charset="0"/>
              <a:buChar char="•"/>
            </a:pPr>
            <a:r>
              <a:rPr lang="en-US" dirty="0"/>
              <a:t>Thus we can assign identifiers to these assertions:</a:t>
            </a:r>
          </a:p>
          <a:p>
            <a:pPr lvl="1">
              <a:buFont typeface="Arial" panose="020B0604020202020204" pitchFamily="34" charset="0"/>
              <a:buChar char="•"/>
            </a:pPr>
            <a:r>
              <a:rPr lang="en-US" dirty="0"/>
              <a:t>#3 stands proxy for #1 </a:t>
            </a:r>
            <a:r>
              <a:rPr lang="en-US" b="1" dirty="0" err="1"/>
              <a:t>partOf</a:t>
            </a:r>
            <a:r>
              <a:rPr lang="en-US" dirty="0"/>
              <a:t> #2 </a:t>
            </a:r>
            <a:r>
              <a:rPr lang="en-US" b="1" dirty="0"/>
              <a:t>at </a:t>
            </a:r>
            <a:r>
              <a:rPr lang="en-US" dirty="0"/>
              <a:t>t1</a:t>
            </a:r>
          </a:p>
          <a:p>
            <a:pPr>
              <a:buFont typeface="Arial" panose="020B0604020202020204" pitchFamily="34" charset="0"/>
              <a:buChar char="•"/>
            </a:pPr>
            <a:r>
              <a:rPr lang="en-US" dirty="0"/>
              <a:t>And we can write:</a:t>
            </a:r>
          </a:p>
          <a:p>
            <a:pPr lvl="1">
              <a:buFont typeface="Arial" panose="020B0604020202020204" pitchFamily="34" charset="0"/>
              <a:buChar char="•"/>
            </a:pPr>
            <a:r>
              <a:rPr lang="en-US" dirty="0"/>
              <a:t>#3 is-about #1 (at t3),</a:t>
            </a:r>
          </a:p>
          <a:p>
            <a:pPr lvl="1">
              <a:buFont typeface="Arial" panose="020B0604020202020204" pitchFamily="34" charset="0"/>
              <a:buChar char="•"/>
            </a:pPr>
            <a:r>
              <a:rPr lang="en-US" dirty="0"/>
              <a:t>#3 is-about #2 (at t3).</a:t>
            </a:r>
            <a:endParaRPr lang="en-US" sz="1600" dirty="0"/>
          </a:p>
          <a:p>
            <a:pPr>
              <a:buFont typeface="Arial" panose="020B0604020202020204" pitchFamily="34" charset="0"/>
              <a:buChar char="•"/>
            </a:pPr>
            <a:r>
              <a:rPr lang="en-US" dirty="0"/>
              <a:t>This is important for referent tracking systems which keep track of the faithfulness of its representations, but not for today’s exercise (and the assignment).</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5093037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AutoShape 2"/>
          <p:cNvSpPr>
            <a:spLocks noGrp="1" noChangeArrowheads="1"/>
          </p:cNvSpPr>
          <p:nvPr>
            <p:ph type="title"/>
          </p:nvPr>
        </p:nvSpPr>
        <p:spPr/>
        <p:txBody>
          <a:bodyPr/>
          <a:lstStyle/>
          <a:p>
            <a:r>
              <a:rPr lang="en-US" altLang="en-US"/>
              <a:t>Referent Tracking System Components</a:t>
            </a:r>
          </a:p>
        </p:txBody>
      </p:sp>
      <p:sp>
        <p:nvSpPr>
          <p:cNvPr id="1133571" name="Rectangle 3"/>
          <p:cNvSpPr>
            <a:spLocks noGrp="1" noChangeArrowheads="1"/>
          </p:cNvSpPr>
          <p:nvPr>
            <p:ph idx="1"/>
          </p:nvPr>
        </p:nvSpPr>
        <p:spPr/>
        <p:txBody>
          <a:bodyPr/>
          <a:lstStyle/>
          <a:p>
            <a:r>
              <a:rPr lang="en-US" altLang="en-US" b="1" dirty="0"/>
              <a:t>Referent Tracking Software:</a:t>
            </a:r>
          </a:p>
          <a:p>
            <a:pPr lvl="2">
              <a:buFontTx/>
              <a:buNone/>
            </a:pPr>
            <a:r>
              <a:rPr lang="en-US" altLang="en-US" dirty="0"/>
              <a:t>		Manipulation of assertions about particulars.</a:t>
            </a:r>
          </a:p>
          <a:p>
            <a:r>
              <a:rPr lang="en-US" altLang="en-US" b="1" dirty="0"/>
              <a:t>Referent Tracking </a:t>
            </a:r>
            <a:r>
              <a:rPr lang="en-US" altLang="en-US" b="1" dirty="0" err="1"/>
              <a:t>Datastore</a:t>
            </a:r>
            <a:r>
              <a:rPr lang="en-US" altLang="en-US" b="1" dirty="0"/>
              <a:t>:</a:t>
            </a:r>
          </a:p>
          <a:p>
            <a:pPr lvl="2"/>
            <a:r>
              <a:rPr lang="en-US" altLang="en-US" u="sng" dirty="0"/>
              <a:t>IUI repository:</a:t>
            </a:r>
          </a:p>
          <a:p>
            <a:pPr lvl="2">
              <a:buFontTx/>
              <a:buNone/>
            </a:pPr>
            <a:r>
              <a:rPr lang="en-US" altLang="en-US" dirty="0"/>
              <a:t>		A collection of:</a:t>
            </a:r>
          </a:p>
          <a:p>
            <a:pPr lvl="3"/>
            <a:r>
              <a:rPr lang="en-US" altLang="en-US" dirty="0"/>
              <a:t>A-tuples, each one representing the assignment of a globally unique singular identifier to some particular.</a:t>
            </a:r>
          </a:p>
          <a:p>
            <a:pPr lvl="3"/>
            <a:r>
              <a:rPr lang="en-US" altLang="en-US" dirty="0"/>
              <a:t>N-tuples, each one providing a name for a particular.</a:t>
            </a:r>
          </a:p>
          <a:p>
            <a:pPr lvl="2"/>
            <a:r>
              <a:rPr lang="en-US" altLang="en-US" u="sng" dirty="0"/>
              <a:t>Referent Tracking Database:</a:t>
            </a:r>
          </a:p>
          <a:p>
            <a:pPr lvl="2">
              <a:buFontTx/>
              <a:buNone/>
            </a:pPr>
            <a:r>
              <a:rPr lang="en-US" altLang="en-US" dirty="0"/>
              <a:t>		A collection of assertions in the form of tuples of various sorts about the particulars denoted through A-tuples in the IUI repository.</a:t>
            </a:r>
          </a:p>
          <a:p>
            <a:pPr lvl="2"/>
            <a:r>
              <a:rPr lang="en-US" altLang="en-US" u="sng" dirty="0"/>
              <a:t>Belief assertions and revisions:</a:t>
            </a:r>
          </a:p>
          <a:p>
            <a:pPr marL="914400" lvl="2" indent="0">
              <a:buNone/>
            </a:pPr>
            <a:r>
              <a:rPr lang="en-US" altLang="en-US" dirty="0"/>
              <a:t>	A collection of D-tuples.</a:t>
            </a:r>
          </a:p>
          <a:p>
            <a:pPr lvl="2"/>
            <a:endParaRPr lang="en-US" altLang="en-US" u="sng" dirty="0"/>
          </a:p>
          <a:p>
            <a:pPr lvl="2">
              <a:buFontTx/>
              <a:buNone/>
            </a:pPr>
            <a:endParaRPr lang="en-US" altLang="en-US" dirty="0"/>
          </a:p>
        </p:txBody>
      </p:sp>
      <p:sp>
        <p:nvSpPr>
          <p:cNvPr id="1133572" name="AutoShape 4"/>
          <p:cNvSpPr>
            <a:spLocks noChangeArrowheads="1"/>
          </p:cNvSpPr>
          <p:nvPr/>
        </p:nvSpPr>
        <p:spPr bwMode="auto">
          <a:xfrm>
            <a:off x="1208088" y="2224088"/>
            <a:ext cx="652462" cy="138113"/>
          </a:xfrm>
          <a:prstGeom prst="rightArrow">
            <a:avLst>
              <a:gd name="adj1" fmla="val 50000"/>
              <a:gd name="adj2" fmla="val 118103"/>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3" name="AutoShape 5"/>
          <p:cNvSpPr>
            <a:spLocks noChangeArrowheads="1"/>
          </p:cNvSpPr>
          <p:nvPr/>
        </p:nvSpPr>
        <p:spPr bwMode="auto">
          <a:xfrm>
            <a:off x="1213168" y="3436463"/>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4" name="AutoShape 6"/>
          <p:cNvSpPr>
            <a:spLocks noChangeArrowheads="1"/>
          </p:cNvSpPr>
          <p:nvPr/>
        </p:nvSpPr>
        <p:spPr bwMode="auto">
          <a:xfrm>
            <a:off x="1208088" y="5181600"/>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5"/>
          <p:cNvSpPr>
            <a:spLocks noChangeArrowheads="1"/>
          </p:cNvSpPr>
          <p:nvPr/>
        </p:nvSpPr>
        <p:spPr bwMode="auto">
          <a:xfrm>
            <a:off x="1181100" y="6491288"/>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p:cNvSpPr>
            <a:spLocks noChangeArrowheads="1"/>
          </p:cNvSpPr>
          <p:nvPr/>
        </p:nvSpPr>
        <p:spPr bwMode="auto">
          <a:xfrm>
            <a:off x="5257800" y="6150114"/>
            <a:ext cx="3886200" cy="707886"/>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r>
              <a:rPr lang="en-US" altLang="en-US" sz="1000" b="0" dirty="0" err="1">
                <a:solidFill>
                  <a:schemeClr val="bg1"/>
                </a:solidFill>
              </a:rPr>
              <a:t>Manzoor</a:t>
            </a:r>
            <a:r>
              <a:rPr lang="en-US" altLang="en-US" sz="1000" b="0" dirty="0">
                <a:solidFill>
                  <a:schemeClr val="bg1"/>
                </a:solidFill>
              </a:rPr>
              <a:t> S, Ceusters W, </a:t>
            </a:r>
            <a:r>
              <a:rPr lang="en-US" altLang="en-US" sz="1000" b="0" dirty="0" err="1">
                <a:solidFill>
                  <a:schemeClr val="bg1"/>
                </a:solidFill>
              </a:rPr>
              <a:t>Rudnicki</a:t>
            </a:r>
            <a:r>
              <a:rPr lang="en-US" altLang="en-US" sz="1000" b="0" dirty="0">
                <a:solidFill>
                  <a:schemeClr val="bg1"/>
                </a:solidFill>
              </a:rPr>
              <a:t> R. </a:t>
            </a:r>
          </a:p>
          <a:p>
            <a:pPr algn="r"/>
            <a:r>
              <a:rPr lang="en-US" altLang="en-US" sz="1000" b="0" dirty="0">
                <a:solidFill>
                  <a:schemeClr val="bg1"/>
                </a:solidFill>
              </a:rPr>
              <a:t>Implementation of a Referent Tracking System. </a:t>
            </a:r>
          </a:p>
          <a:p>
            <a:pPr algn="r"/>
            <a:r>
              <a:rPr lang="en-US" altLang="en-US" sz="1000" b="0" dirty="0">
                <a:solidFill>
                  <a:schemeClr val="bg1"/>
                </a:solidFill>
              </a:rPr>
              <a:t>International Journal of Healthcare Information Systems and Informatics 2007;2(4):41-58. </a:t>
            </a:r>
          </a:p>
        </p:txBody>
      </p:sp>
    </p:spTree>
    <p:extLst>
      <p:ext uri="{BB962C8B-B14F-4D97-AF65-F5344CB8AC3E}">
        <p14:creationId xmlns:p14="http://schemas.microsoft.com/office/powerpoint/2010/main" val="3137037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3357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3357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3357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3571">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3571">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3357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33571">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33571">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33571">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33571">
                                            <p:txEl>
                                              <p:pRg st="7" end="7"/>
                                            </p:txEl>
                                          </p:spTgt>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1335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3571">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3571">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33571">
                                            <p:txEl>
                                              <p:pRg st="10" end="10"/>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1" grpId="0" build="p"/>
      <p:bldP spid="1133572" grpId="0" animBg="1"/>
      <p:bldP spid="1133573" grpId="0" animBg="1"/>
      <p:bldP spid="1133574"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AutoShape 2"/>
          <p:cNvSpPr>
            <a:spLocks noGrp="1" noChangeArrowheads="1"/>
          </p:cNvSpPr>
          <p:nvPr>
            <p:ph type="title"/>
          </p:nvPr>
        </p:nvSpPr>
        <p:spPr/>
        <p:txBody>
          <a:bodyPr/>
          <a:lstStyle/>
          <a:p>
            <a:r>
              <a:rPr lang="nl-BE" altLang="en-US"/>
              <a:t>Essentials of Referent Tracking  </a:t>
            </a:r>
            <a:endParaRPr lang="nl-NL" altLang="en-US"/>
          </a:p>
        </p:txBody>
      </p:sp>
      <p:sp>
        <p:nvSpPr>
          <p:cNvPr id="1168387" name="Rectangle 3"/>
          <p:cNvSpPr>
            <a:spLocks noGrp="1" noChangeArrowheads="1"/>
          </p:cNvSpPr>
          <p:nvPr>
            <p:ph idx="1"/>
          </p:nvPr>
        </p:nvSpPr>
        <p:spPr/>
        <p:txBody>
          <a:bodyPr/>
          <a:lstStyle/>
          <a:p>
            <a:pPr marL="457200" indent="-457200">
              <a:buFont typeface="Arial" panose="020B0604020202020204" pitchFamily="34" charset="0"/>
              <a:buChar char="•"/>
            </a:pPr>
            <a:r>
              <a:rPr lang="en-GB" altLang="en-US" dirty="0"/>
              <a:t>Deciding what particulars should receive a universally unique identifier (IUI);</a:t>
            </a:r>
          </a:p>
          <a:p>
            <a:pPr marL="457200" indent="-457200">
              <a:buFont typeface="Arial" panose="020B0604020202020204" pitchFamily="34" charset="0"/>
              <a:buChar char="•"/>
            </a:pPr>
            <a:r>
              <a:rPr lang="en-GB" altLang="en-US" dirty="0"/>
              <a:t>Finding out whether or not a particular has already been assigned a IUI (each particular should receive maximally one IUI); </a:t>
            </a:r>
          </a:p>
          <a:p>
            <a:pPr marL="457200" indent="-457200">
              <a:buFont typeface="Arial" panose="020B0604020202020204" pitchFamily="34" charset="0"/>
              <a:buChar char="•"/>
            </a:pPr>
            <a:r>
              <a:rPr lang="en-GB" altLang="en-US" dirty="0"/>
              <a:t>Generating an IUI;</a:t>
            </a:r>
          </a:p>
          <a:p>
            <a:pPr marL="457200" indent="-457200">
              <a:buFont typeface="Arial" panose="020B0604020202020204" pitchFamily="34" charset="0"/>
              <a:buChar char="•"/>
            </a:pPr>
            <a:r>
              <a:rPr lang="en-GB" altLang="en-US" dirty="0"/>
              <a:t>Using IUIs in information systems, i.e. issues concerning the syntax and semantics of statements containing IUIs;</a:t>
            </a:r>
          </a:p>
          <a:p>
            <a:pPr marL="457200" indent="-457200">
              <a:buFont typeface="Arial" panose="020B0604020202020204" pitchFamily="34" charset="0"/>
              <a:buChar char="•"/>
            </a:pPr>
            <a:r>
              <a:rPr lang="en-GB" altLang="en-US" dirty="0"/>
              <a:t>Determining the truth values of statements in which IUIs are used;</a:t>
            </a:r>
          </a:p>
          <a:p>
            <a:pPr marL="457200" indent="-457200">
              <a:buFont typeface="Arial" panose="020B0604020202020204" pitchFamily="34" charset="0"/>
              <a:buChar char="•"/>
            </a:pPr>
            <a:r>
              <a:rPr lang="en-GB" altLang="en-US" dirty="0"/>
              <a:t>Correcting errors in the assignment of IUIs and in other assertions in tuples..</a:t>
            </a:r>
          </a:p>
          <a:p>
            <a:pPr marL="457200" indent="-457200">
              <a:buFont typeface="Arial" panose="020B0604020202020204" pitchFamily="34" charset="0"/>
              <a:buChar char="•"/>
            </a:pPr>
            <a:endParaRPr lang="en-GB" altLang="en-US" dirty="0"/>
          </a:p>
        </p:txBody>
      </p:sp>
    </p:spTree>
    <p:extLst>
      <p:ext uri="{BB962C8B-B14F-4D97-AF65-F5344CB8AC3E}">
        <p14:creationId xmlns:p14="http://schemas.microsoft.com/office/powerpoint/2010/main" val="31943940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484502"/>
            <a:ext cx="9144001" cy="4992498"/>
          </a:xfrm>
          <a:prstGeom prst="rect">
            <a:avLst/>
          </a:prstGeom>
        </p:spPr>
      </p:pic>
      <p:sp>
        <p:nvSpPr>
          <p:cNvPr id="35842" name="AutoShape 2"/>
          <p:cNvSpPr>
            <a:spLocks noGrp="1" noChangeArrowheads="1"/>
          </p:cNvSpPr>
          <p:nvPr>
            <p:ph type="title"/>
          </p:nvPr>
        </p:nvSpPr>
        <p:spPr/>
        <p:txBody>
          <a:bodyPr/>
          <a:lstStyle/>
          <a:p>
            <a:pPr eaLnBrk="1" hangingPunct="1"/>
            <a:r>
              <a:rPr lang="en-US" altLang="en-US" dirty="0"/>
              <a:t>Towards formalization: RT tuple types</a:t>
            </a:r>
          </a:p>
        </p:txBody>
      </p:sp>
      <p:grpSp>
        <p:nvGrpSpPr>
          <p:cNvPr id="2" name="Group 26"/>
          <p:cNvGrpSpPr>
            <a:grpSpLocks/>
          </p:cNvGrpSpPr>
          <p:nvPr/>
        </p:nvGrpSpPr>
        <p:grpSpPr bwMode="auto">
          <a:xfrm>
            <a:off x="0" y="2331310"/>
            <a:ext cx="7931150" cy="822325"/>
            <a:chOff x="0" y="1652"/>
            <a:chExt cx="4996" cy="518"/>
          </a:xfrm>
        </p:grpSpPr>
        <p:grpSp>
          <p:nvGrpSpPr>
            <p:cNvPr id="35862" name="Group 21"/>
            <p:cNvGrpSpPr>
              <a:grpSpLocks/>
            </p:cNvGrpSpPr>
            <p:nvPr/>
          </p:nvGrpSpPr>
          <p:grpSpPr bwMode="auto">
            <a:xfrm>
              <a:off x="0" y="1800"/>
              <a:ext cx="1452" cy="144"/>
              <a:chOff x="0" y="1800"/>
              <a:chExt cx="1452" cy="144"/>
            </a:xfrm>
          </p:grpSpPr>
          <p:sp>
            <p:nvSpPr>
              <p:cNvPr id="35864" name="Rectangle 6"/>
              <p:cNvSpPr>
                <a:spLocks noChangeArrowheads="1"/>
              </p:cNvSpPr>
              <p:nvPr/>
            </p:nvSpPr>
            <p:spPr bwMode="auto">
              <a:xfrm>
                <a:off x="0" y="1800"/>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65" name="Line 7"/>
              <p:cNvSpPr>
                <a:spLocks noChangeShapeType="1"/>
              </p:cNvSpPr>
              <p:nvPr/>
            </p:nvSpPr>
            <p:spPr bwMode="auto">
              <a:xfrm flipH="1">
                <a:off x="1164" y="1884"/>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863" name="Text Box 8"/>
            <p:cNvSpPr txBox="1">
              <a:spLocks noChangeArrowheads="1"/>
            </p:cNvSpPr>
            <p:nvPr/>
          </p:nvSpPr>
          <p:spPr bwMode="auto">
            <a:xfrm>
              <a:off x="1462" y="1652"/>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Relationships between particulars taken from a realism-based relation ontology</a:t>
              </a:r>
            </a:p>
          </p:txBody>
        </p:sp>
      </p:grpSp>
      <p:grpSp>
        <p:nvGrpSpPr>
          <p:cNvPr id="4" name="Group 22"/>
          <p:cNvGrpSpPr>
            <a:grpSpLocks/>
          </p:cNvGrpSpPr>
          <p:nvPr/>
        </p:nvGrpSpPr>
        <p:grpSpPr bwMode="auto">
          <a:xfrm>
            <a:off x="0" y="3108464"/>
            <a:ext cx="7931150" cy="463550"/>
            <a:chOff x="0" y="2031"/>
            <a:chExt cx="4996" cy="292"/>
          </a:xfrm>
        </p:grpSpPr>
        <p:sp>
          <p:nvSpPr>
            <p:cNvPr id="35859" name="Rectangle 9"/>
            <p:cNvSpPr>
              <a:spLocks noChangeArrowheads="1"/>
            </p:cNvSpPr>
            <p:nvPr/>
          </p:nvSpPr>
          <p:spPr bwMode="auto">
            <a:xfrm>
              <a:off x="0" y="2179"/>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60" name="Line 10"/>
            <p:cNvSpPr>
              <a:spLocks noChangeShapeType="1"/>
            </p:cNvSpPr>
            <p:nvPr/>
          </p:nvSpPr>
          <p:spPr bwMode="auto">
            <a:xfrm flipH="1">
              <a:off x="1164" y="2263"/>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Text Box 11"/>
            <p:cNvSpPr txBox="1">
              <a:spLocks noChangeArrowheads="1"/>
            </p:cNvSpPr>
            <p:nvPr/>
          </p:nvSpPr>
          <p:spPr bwMode="auto">
            <a:xfrm>
              <a:off x="1462" y="2031"/>
              <a:ext cx="3534" cy="28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Instantiation of a universal</a:t>
              </a:r>
            </a:p>
          </p:txBody>
        </p:sp>
      </p:grpSp>
      <p:grpSp>
        <p:nvGrpSpPr>
          <p:cNvPr id="5" name="Group 23"/>
          <p:cNvGrpSpPr>
            <a:grpSpLocks/>
          </p:cNvGrpSpPr>
          <p:nvPr/>
        </p:nvGrpSpPr>
        <p:grpSpPr bwMode="auto">
          <a:xfrm>
            <a:off x="0" y="3894147"/>
            <a:ext cx="7931150" cy="822325"/>
            <a:chOff x="0" y="2427"/>
            <a:chExt cx="4996" cy="518"/>
          </a:xfrm>
        </p:grpSpPr>
        <p:sp>
          <p:nvSpPr>
            <p:cNvPr id="35856" name="Rectangle 12"/>
            <p:cNvSpPr>
              <a:spLocks noChangeArrowheads="1"/>
            </p:cNvSpPr>
            <p:nvPr/>
          </p:nvSpPr>
          <p:spPr bwMode="auto">
            <a:xfrm>
              <a:off x="0" y="2575"/>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57" name="Line 13"/>
            <p:cNvSpPr>
              <a:spLocks noChangeShapeType="1"/>
            </p:cNvSpPr>
            <p:nvPr/>
          </p:nvSpPr>
          <p:spPr bwMode="auto">
            <a:xfrm flipH="1">
              <a:off x="1164" y="2659"/>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Text Box 14"/>
            <p:cNvSpPr txBox="1">
              <a:spLocks noChangeArrowheads="1"/>
            </p:cNvSpPr>
            <p:nvPr/>
          </p:nvSpPr>
          <p:spPr bwMode="auto">
            <a:xfrm>
              <a:off x="1462" y="2427"/>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Annotation using terms from a non-realist terminology</a:t>
              </a:r>
            </a:p>
          </p:txBody>
        </p:sp>
      </p:grpSp>
      <p:grpSp>
        <p:nvGrpSpPr>
          <p:cNvPr id="6" name="Group 24"/>
          <p:cNvGrpSpPr>
            <a:grpSpLocks/>
          </p:cNvGrpSpPr>
          <p:nvPr/>
        </p:nvGrpSpPr>
        <p:grpSpPr bwMode="auto">
          <a:xfrm>
            <a:off x="0" y="4672147"/>
            <a:ext cx="7931150" cy="822325"/>
            <a:chOff x="0" y="2824"/>
            <a:chExt cx="4996" cy="518"/>
          </a:xfrm>
        </p:grpSpPr>
        <p:sp>
          <p:nvSpPr>
            <p:cNvPr id="35853" name="Rectangle 15"/>
            <p:cNvSpPr>
              <a:spLocks noChangeArrowheads="1"/>
            </p:cNvSpPr>
            <p:nvPr/>
          </p:nvSpPr>
          <p:spPr bwMode="auto">
            <a:xfrm>
              <a:off x="0" y="2972"/>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54" name="Line 16"/>
            <p:cNvSpPr>
              <a:spLocks noChangeShapeType="1"/>
            </p:cNvSpPr>
            <p:nvPr/>
          </p:nvSpPr>
          <p:spPr bwMode="auto">
            <a:xfrm flipH="1">
              <a:off x="1164" y="3056"/>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5" name="Text Box 17"/>
            <p:cNvSpPr txBox="1">
              <a:spLocks noChangeArrowheads="1"/>
            </p:cNvSpPr>
            <p:nvPr/>
          </p:nvSpPr>
          <p:spPr bwMode="auto">
            <a:xfrm>
              <a:off x="1462" y="2824"/>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‘Negative findings’ such as absences, missing parts, preventions, …</a:t>
              </a:r>
            </a:p>
          </p:txBody>
        </p:sp>
      </p:grpSp>
      <p:grpSp>
        <p:nvGrpSpPr>
          <p:cNvPr id="7" name="Group 25"/>
          <p:cNvGrpSpPr>
            <a:grpSpLocks/>
          </p:cNvGrpSpPr>
          <p:nvPr/>
        </p:nvGrpSpPr>
        <p:grpSpPr bwMode="auto">
          <a:xfrm>
            <a:off x="0" y="5447144"/>
            <a:ext cx="7931150" cy="463550"/>
            <a:chOff x="0" y="3208"/>
            <a:chExt cx="4996" cy="292"/>
          </a:xfrm>
        </p:grpSpPr>
        <p:sp>
          <p:nvSpPr>
            <p:cNvPr id="35850" name="Rectangle 18"/>
            <p:cNvSpPr>
              <a:spLocks noChangeArrowheads="1"/>
            </p:cNvSpPr>
            <p:nvPr/>
          </p:nvSpPr>
          <p:spPr bwMode="auto">
            <a:xfrm>
              <a:off x="0" y="3356"/>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51" name="Line 19"/>
            <p:cNvSpPr>
              <a:spLocks noChangeShapeType="1"/>
            </p:cNvSpPr>
            <p:nvPr/>
          </p:nvSpPr>
          <p:spPr bwMode="auto">
            <a:xfrm flipH="1">
              <a:off x="1164" y="3440"/>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Text Box 20"/>
            <p:cNvSpPr txBox="1">
              <a:spLocks noChangeArrowheads="1"/>
            </p:cNvSpPr>
            <p:nvPr/>
          </p:nvSpPr>
          <p:spPr bwMode="auto">
            <a:xfrm>
              <a:off x="1462" y="3208"/>
              <a:ext cx="3534" cy="28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Names for a particular</a:t>
              </a:r>
            </a:p>
          </p:txBody>
        </p:sp>
      </p:grpSp>
      <p:grpSp>
        <p:nvGrpSpPr>
          <p:cNvPr id="28" name="Group 26"/>
          <p:cNvGrpSpPr>
            <a:grpSpLocks/>
          </p:cNvGrpSpPr>
          <p:nvPr/>
        </p:nvGrpSpPr>
        <p:grpSpPr bwMode="auto">
          <a:xfrm>
            <a:off x="0" y="1828802"/>
            <a:ext cx="7931150" cy="830263"/>
            <a:chOff x="0" y="1652"/>
            <a:chExt cx="4996" cy="523"/>
          </a:xfrm>
        </p:grpSpPr>
        <p:grpSp>
          <p:nvGrpSpPr>
            <p:cNvPr id="29" name="Group 21"/>
            <p:cNvGrpSpPr>
              <a:grpSpLocks/>
            </p:cNvGrpSpPr>
            <p:nvPr/>
          </p:nvGrpSpPr>
          <p:grpSpPr bwMode="auto">
            <a:xfrm>
              <a:off x="0" y="1800"/>
              <a:ext cx="1452" cy="144"/>
              <a:chOff x="0" y="1800"/>
              <a:chExt cx="1452" cy="144"/>
            </a:xfrm>
          </p:grpSpPr>
          <p:sp>
            <p:nvSpPr>
              <p:cNvPr id="31" name="Rectangle 6"/>
              <p:cNvSpPr>
                <a:spLocks noChangeArrowheads="1"/>
              </p:cNvSpPr>
              <p:nvPr/>
            </p:nvSpPr>
            <p:spPr bwMode="auto">
              <a:xfrm>
                <a:off x="0" y="1800"/>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2" name="Line 7"/>
              <p:cNvSpPr>
                <a:spLocks noChangeShapeType="1"/>
              </p:cNvSpPr>
              <p:nvPr/>
            </p:nvSpPr>
            <p:spPr bwMode="auto">
              <a:xfrm flipH="1">
                <a:off x="1164" y="1884"/>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0" name="Text Box 8"/>
            <p:cNvSpPr txBox="1">
              <a:spLocks noChangeArrowheads="1"/>
            </p:cNvSpPr>
            <p:nvPr/>
          </p:nvSpPr>
          <p:spPr bwMode="auto">
            <a:xfrm>
              <a:off x="1462" y="1652"/>
              <a:ext cx="3534" cy="523"/>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Assignment of unique identifier to a particular</a:t>
              </a:r>
            </a:p>
          </p:txBody>
        </p:sp>
      </p:grpSp>
    </p:spTree>
    <p:extLst>
      <p:ext uri="{BB962C8B-B14F-4D97-AF65-F5344CB8AC3E}">
        <p14:creationId xmlns:p14="http://schemas.microsoft.com/office/powerpoint/2010/main" val="1747444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AutoShape 2"/>
          <p:cNvSpPr>
            <a:spLocks noGrp="1" noChangeArrowheads="1"/>
          </p:cNvSpPr>
          <p:nvPr>
            <p:ph type="title"/>
          </p:nvPr>
        </p:nvSpPr>
        <p:spPr/>
        <p:txBody>
          <a:bodyPr/>
          <a:lstStyle/>
          <a:p>
            <a:r>
              <a:rPr lang="en-US" altLang="en-US" sz="3000" dirty="0"/>
              <a:t>D-tuples:  Validity and availability of information</a:t>
            </a:r>
            <a:br>
              <a:rPr lang="en-US" altLang="en-US" sz="3000" dirty="0"/>
            </a:br>
            <a:endParaRPr lang="en-US" altLang="en-US" sz="3000" i="1" dirty="0"/>
          </a:p>
        </p:txBody>
      </p:sp>
      <p:sp>
        <p:nvSpPr>
          <p:cNvPr id="1272848" name="Rectangle 16"/>
          <p:cNvSpPr>
            <a:spLocks noChangeArrowheads="1"/>
          </p:cNvSpPr>
          <p:nvPr/>
        </p:nvSpPr>
        <p:spPr bwMode="auto">
          <a:xfrm>
            <a:off x="304800" y="4953000"/>
            <a:ext cx="8305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112713" algn="l"/>
              </a:tabLst>
              <a:defRPr sz="2400">
                <a:solidFill>
                  <a:schemeClr val="tx1"/>
                </a:solidFill>
                <a:latin typeface="Times New Roman" panose="02020603050405020304" pitchFamily="18" charset="0"/>
              </a:defRPr>
            </a:lvl1pPr>
            <a:lvl2pPr marL="914400" indent="-457200" algn="l">
              <a:tabLst>
                <a:tab pos="112713" algn="l"/>
              </a:tabLst>
              <a:defRPr sz="2400">
                <a:solidFill>
                  <a:schemeClr val="tx1"/>
                </a:solidFill>
                <a:latin typeface="Times New Roman" panose="02020603050405020304" pitchFamily="18" charset="0"/>
              </a:defRPr>
            </a:lvl2pPr>
            <a:lvl3pPr marL="1371600" indent="-457200" algn="l">
              <a:tabLst>
                <a:tab pos="112713" algn="l"/>
              </a:tabLst>
              <a:defRPr sz="2400">
                <a:solidFill>
                  <a:schemeClr val="tx1"/>
                </a:solidFill>
                <a:latin typeface="Times New Roman" panose="02020603050405020304" pitchFamily="18" charset="0"/>
              </a:defRPr>
            </a:lvl3pPr>
            <a:lvl4pPr marL="1828800" indent="-457200" algn="l">
              <a:tabLst>
                <a:tab pos="112713" algn="l"/>
              </a:tabLst>
              <a:defRPr sz="2400">
                <a:solidFill>
                  <a:schemeClr val="tx1"/>
                </a:solidFill>
                <a:latin typeface="Times New Roman" panose="02020603050405020304" pitchFamily="18" charset="0"/>
              </a:defRPr>
            </a:lvl4pPr>
            <a:lvl5pPr marL="2286000" indent="-457200" algn="l">
              <a:tabLst>
                <a:tab pos="112713"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112713"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112713"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112713"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112713" algn="l"/>
              </a:tabLst>
              <a:defRPr sz="2400">
                <a:solidFill>
                  <a:schemeClr val="tx1"/>
                </a:solidFill>
                <a:latin typeface="Times New Roman" panose="02020603050405020304" pitchFamily="18" charset="0"/>
              </a:defRPr>
            </a:lvl9pPr>
          </a:lstStyle>
          <a:p>
            <a:pPr marL="284163" indent="-284163">
              <a:buFont typeface="Arial" panose="020B0604020202020204" pitchFamily="34" charset="0"/>
              <a:buChar char="•"/>
            </a:pPr>
            <a:r>
              <a:rPr lang="en-GB" altLang="en-US" sz="2000" b="0" dirty="0">
                <a:solidFill>
                  <a:schemeClr val="bg1"/>
                </a:solidFill>
              </a:rPr>
              <a:t>A </a:t>
            </a:r>
            <a:r>
              <a:rPr lang="en-GB" altLang="en-US" sz="2000" b="0" dirty="0">
                <a:solidFill>
                  <a:srgbClr val="FFC000"/>
                </a:solidFill>
              </a:rPr>
              <a:t>D-tuple</a:t>
            </a:r>
            <a:r>
              <a:rPr lang="en-GB" altLang="en-US" sz="2000" b="0" dirty="0">
                <a:solidFill>
                  <a:schemeClr val="bg1"/>
                </a:solidFill>
              </a:rPr>
              <a:t> is inserted: </a:t>
            </a:r>
          </a:p>
          <a:p>
            <a:pPr lvl="1">
              <a:buFontTx/>
              <a:buAutoNum type="arabicParenBoth"/>
            </a:pPr>
            <a:r>
              <a:rPr lang="en-GB" altLang="en-US" sz="2000" b="0" dirty="0">
                <a:solidFill>
                  <a:schemeClr val="bg1"/>
                </a:solidFill>
              </a:rPr>
              <a:t>to resolve mistakes in RTS, and </a:t>
            </a:r>
          </a:p>
          <a:p>
            <a:pPr lvl="1">
              <a:buFontTx/>
              <a:buAutoNum type="arabicParenBoth"/>
            </a:pPr>
            <a:r>
              <a:rPr lang="en-GB" altLang="en-US" sz="2000" b="0" dirty="0">
                <a:solidFill>
                  <a:schemeClr val="bg1"/>
                </a:solidFill>
              </a:rPr>
              <a:t>whenever a new tuple other than a D-tuple is inserted in the RTS.</a:t>
            </a:r>
            <a:endParaRPr lang="en-US" altLang="en-US" sz="2000" b="0" dirty="0">
              <a:solidFill>
                <a:schemeClr val="bg1"/>
              </a:solidFill>
            </a:endParaRPr>
          </a:p>
        </p:txBody>
      </p:sp>
      <p:sp>
        <p:nvSpPr>
          <p:cNvPr id="1272849" name="Rectangle 17"/>
          <p:cNvSpPr>
            <a:spLocks noChangeArrowheads="1"/>
          </p:cNvSpPr>
          <p:nvPr/>
        </p:nvSpPr>
        <p:spPr bwMode="auto">
          <a:xfrm>
            <a:off x="1752600" y="6306235"/>
            <a:ext cx="739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200" b="0" dirty="0">
                <a:solidFill>
                  <a:schemeClr val="bg1"/>
                </a:solidFill>
              </a:rPr>
              <a:t>Corrected from:   Ceusters W. Dealing with Mistakes in a Referent Tracking System. In: Hornsby KS (eds.) Proceedings of Ontology for the Intelligence Community 2007 (</a:t>
            </a:r>
            <a:r>
              <a:rPr lang="en-US" altLang="en-US" sz="1200" b="0" dirty="0">
                <a:solidFill>
                  <a:schemeClr val="bg1"/>
                </a:solidFill>
                <a:hlinkClick r:id="rId3"/>
              </a:rPr>
              <a:t>OIC-2007</a:t>
            </a:r>
            <a:r>
              <a:rPr lang="en-US" altLang="en-US" sz="1200" b="0" dirty="0">
                <a:solidFill>
                  <a:schemeClr val="bg1"/>
                </a:solidFill>
              </a:rPr>
              <a:t>), Columbia MA, 28-29 November 2007;:5-8.</a:t>
            </a:r>
            <a:r>
              <a:rPr lang="en-US" altLang="en-US" sz="1200" dirty="0">
                <a:solidFill>
                  <a:schemeClr val="bg1"/>
                </a:solidFill>
              </a:rPr>
              <a:t> </a:t>
            </a:r>
          </a:p>
        </p:txBody>
      </p:sp>
      <p:sp>
        <p:nvSpPr>
          <p:cNvPr id="2" name="Content Placeholder 1"/>
          <p:cNvSpPr>
            <a:spLocks noGrp="1"/>
          </p:cNvSpPr>
          <p:nvPr>
            <p:ph idx="1"/>
          </p:nvPr>
        </p:nvSpPr>
        <p:spPr>
          <a:xfrm>
            <a:off x="228600" y="1524000"/>
            <a:ext cx="8915400" cy="3352800"/>
          </a:xfrm>
        </p:spPr>
        <p:txBody>
          <a:bodyPr/>
          <a:lstStyle/>
          <a:p>
            <a:pPr>
              <a:buFont typeface="Arial" panose="020B0604020202020204" pitchFamily="34" charset="0"/>
              <a:buChar char="•"/>
            </a:pPr>
            <a:r>
              <a:rPr lang="en-US" sz="2000" i="1" dirty="0"/>
              <a:t>&lt; </a:t>
            </a:r>
            <a:r>
              <a:rPr lang="en-US" sz="2000" i="1" dirty="0" err="1"/>
              <a:t>IUI</a:t>
            </a:r>
            <a:r>
              <a:rPr lang="en-US" sz="2000" i="1" baseline="-25000" dirty="0" err="1"/>
              <a:t>d</a:t>
            </a:r>
            <a:r>
              <a:rPr lang="en-US" sz="2000" i="1" dirty="0"/>
              <a:t>, IUI</a:t>
            </a:r>
            <a:r>
              <a:rPr lang="en-US" sz="2000" i="1" baseline="-25000" dirty="0"/>
              <a:t>T</a:t>
            </a:r>
            <a:r>
              <a:rPr lang="en-US" sz="2000" i="1" dirty="0"/>
              <a:t>, t</a:t>
            </a:r>
            <a:r>
              <a:rPr lang="en-US" sz="2000" i="1" baseline="-25000" dirty="0"/>
              <a:t>d</a:t>
            </a:r>
            <a:r>
              <a:rPr lang="en-US" sz="2000" i="1" dirty="0"/>
              <a:t>, E, C, S &gt;,</a:t>
            </a:r>
            <a:r>
              <a:rPr lang="en-US" sz="2000" dirty="0"/>
              <a:t> where:</a:t>
            </a:r>
          </a:p>
          <a:p>
            <a:pPr lvl="1">
              <a:buFont typeface="Arial" panose="020B0604020202020204" pitchFamily="34" charset="0"/>
              <a:buChar char="•"/>
            </a:pPr>
            <a:r>
              <a:rPr lang="en-US" sz="2000" i="1" dirty="0" err="1"/>
              <a:t>IUI</a:t>
            </a:r>
            <a:r>
              <a:rPr lang="en-US" sz="2000" i="1" baseline="-25000" dirty="0" err="1"/>
              <a:t>d</a:t>
            </a:r>
            <a:r>
              <a:rPr lang="en-US" sz="2000" dirty="0"/>
              <a:t>: is the IUI of the entity annotating </a:t>
            </a:r>
            <a:r>
              <a:rPr lang="en-US" sz="2000" i="1" dirty="0"/>
              <a:t>IUI</a:t>
            </a:r>
            <a:r>
              <a:rPr lang="en-US" sz="2000" i="1" baseline="-25000" dirty="0"/>
              <a:t>T</a:t>
            </a:r>
            <a:r>
              <a:rPr lang="en-US" sz="2000" dirty="0"/>
              <a:t> by means of this D-tuple, </a:t>
            </a:r>
          </a:p>
          <a:p>
            <a:pPr lvl="1">
              <a:buFont typeface="Arial" panose="020B0604020202020204" pitchFamily="34" charset="0"/>
              <a:buChar char="•"/>
            </a:pPr>
            <a:r>
              <a:rPr lang="en-US" sz="2000" i="1" dirty="0"/>
              <a:t>IUI</a:t>
            </a:r>
            <a:r>
              <a:rPr lang="en-US" sz="2000" i="1" baseline="-25000" dirty="0"/>
              <a:t>T</a:t>
            </a:r>
            <a:r>
              <a:rPr lang="en-US" sz="2000" dirty="0"/>
              <a:t> is the IUI of the tuple about which the D-tuple contains information,</a:t>
            </a:r>
          </a:p>
          <a:p>
            <a:pPr lvl="1">
              <a:buFont typeface="Arial" panose="020B0604020202020204" pitchFamily="34" charset="0"/>
              <a:buChar char="•"/>
            </a:pPr>
            <a:r>
              <a:rPr lang="en-US" sz="2000" i="1" dirty="0"/>
              <a:t>E</a:t>
            </a:r>
            <a:r>
              <a:rPr lang="en-US" sz="2000" dirty="0"/>
              <a:t> is any of the configuration symbols ‘P+1’, ‘P-1’, … </a:t>
            </a:r>
          </a:p>
          <a:p>
            <a:pPr lvl="1">
              <a:buFont typeface="Arial" panose="020B0604020202020204" pitchFamily="34" charset="0"/>
              <a:buChar char="•"/>
            </a:pPr>
            <a:r>
              <a:rPr lang="en-US" sz="2000" i="1" dirty="0"/>
              <a:t>C</a:t>
            </a:r>
            <a:r>
              <a:rPr lang="en-US" sz="2000" dirty="0"/>
              <a:t> is indication for the reason of change</a:t>
            </a:r>
          </a:p>
          <a:p>
            <a:pPr lvl="1">
              <a:buFont typeface="Arial" panose="020B0604020202020204" pitchFamily="34" charset="0"/>
              <a:buChar char="•"/>
            </a:pPr>
            <a:r>
              <a:rPr lang="en-US" sz="2000" i="1" dirty="0"/>
              <a:t>t</a:t>
            </a:r>
            <a:r>
              <a:rPr lang="en-US" sz="2000" i="1" baseline="-25000" dirty="0"/>
              <a:t>d</a:t>
            </a:r>
            <a:r>
              <a:rPr lang="en-US" sz="2000" dirty="0"/>
              <a:t> is the time the tuple denoted by </a:t>
            </a:r>
            <a:r>
              <a:rPr lang="en-US" sz="2000" i="1" dirty="0"/>
              <a:t>IUI</a:t>
            </a:r>
            <a:r>
              <a:rPr lang="en-US" sz="2000" i="1" baseline="-25000" dirty="0"/>
              <a:t>T</a:t>
            </a:r>
            <a:r>
              <a:rPr lang="en-US" sz="2000" dirty="0"/>
              <a:t> is inserted or ‘retired’, and </a:t>
            </a:r>
          </a:p>
          <a:p>
            <a:pPr lvl="1">
              <a:buFont typeface="Arial" panose="020B0604020202020204" pitchFamily="34" charset="0"/>
              <a:buChar char="•"/>
            </a:pPr>
            <a:r>
              <a:rPr lang="en-US" sz="2000" i="1" dirty="0"/>
              <a:t>S</a:t>
            </a:r>
            <a:r>
              <a:rPr lang="en-US" sz="2000" dirty="0"/>
              <a:t> is a list of IUIs denoting the tuples, if any, that replace the retired one.</a:t>
            </a:r>
          </a:p>
          <a:p>
            <a:pPr marL="0" indent="0"/>
            <a:endParaRPr lang="en-US" sz="2000" dirty="0"/>
          </a:p>
        </p:txBody>
      </p:sp>
    </p:spTree>
    <p:extLst>
      <p:ext uri="{BB962C8B-B14F-4D97-AF65-F5344CB8AC3E}">
        <p14:creationId xmlns:p14="http://schemas.microsoft.com/office/powerpoint/2010/main" val="42769923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Error types for representations in RTS</a:t>
            </a:r>
          </a:p>
        </p:txBody>
      </p:sp>
      <p:graphicFrame>
        <p:nvGraphicFramePr>
          <p:cNvPr id="4" name="Content Placeholder 3"/>
          <p:cNvGraphicFramePr>
            <a:graphicFrameLocks noGrp="1"/>
          </p:cNvGraphicFramePr>
          <p:nvPr>
            <p:ph idx="1"/>
          </p:nvPr>
        </p:nvGraphicFramePr>
        <p:xfrm>
          <a:off x="228600" y="1676400"/>
          <a:ext cx="8686804" cy="957072"/>
        </p:xfrm>
        <a:graphic>
          <a:graphicData uri="http://schemas.openxmlformats.org/drawingml/2006/table">
            <a:tbl>
              <a:tblPr firstRow="1" firstCol="1" bandRow="1">
                <a:tableStyleId>{5C22544A-7EE6-4342-B048-85BDC9FD1C3A}</a:tableStyleId>
              </a:tblPr>
              <a:tblGrid>
                <a:gridCol w="1520192">
                  <a:extLst>
                    <a:ext uri="{9D8B030D-6E8A-4147-A177-3AD203B41FA5}">
                      <a16:colId xmlns:a16="http://schemas.microsoft.com/office/drawing/2014/main" val="20000"/>
                    </a:ext>
                  </a:extLst>
                </a:gridCol>
                <a:gridCol w="1078899">
                  <a:extLst>
                    <a:ext uri="{9D8B030D-6E8A-4147-A177-3AD203B41FA5}">
                      <a16:colId xmlns:a16="http://schemas.microsoft.com/office/drawing/2014/main" val="20001"/>
                    </a:ext>
                  </a:extLst>
                </a:gridCol>
                <a:gridCol w="1078901">
                  <a:extLst>
                    <a:ext uri="{9D8B030D-6E8A-4147-A177-3AD203B41FA5}">
                      <a16:colId xmlns:a16="http://schemas.microsoft.com/office/drawing/2014/main" val="20002"/>
                    </a:ext>
                  </a:extLst>
                </a:gridCol>
                <a:gridCol w="1078901">
                  <a:extLst>
                    <a:ext uri="{9D8B030D-6E8A-4147-A177-3AD203B41FA5}">
                      <a16:colId xmlns:a16="http://schemas.microsoft.com/office/drawing/2014/main" val="20003"/>
                    </a:ext>
                  </a:extLst>
                </a:gridCol>
                <a:gridCol w="1065002">
                  <a:extLst>
                    <a:ext uri="{9D8B030D-6E8A-4147-A177-3AD203B41FA5}">
                      <a16:colId xmlns:a16="http://schemas.microsoft.com/office/drawing/2014/main" val="20004"/>
                    </a:ext>
                  </a:extLst>
                </a:gridCol>
                <a:gridCol w="1212678">
                  <a:extLst>
                    <a:ext uri="{9D8B030D-6E8A-4147-A177-3AD203B41FA5}">
                      <a16:colId xmlns:a16="http://schemas.microsoft.com/office/drawing/2014/main" val="20005"/>
                    </a:ext>
                  </a:extLst>
                </a:gridCol>
                <a:gridCol w="1212678">
                  <a:extLst>
                    <a:ext uri="{9D8B030D-6E8A-4147-A177-3AD203B41FA5}">
                      <a16:colId xmlns:a16="http://schemas.microsoft.com/office/drawing/2014/main" val="20006"/>
                    </a:ext>
                  </a:extLst>
                </a:gridCol>
                <a:gridCol w="439553">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752600" y="2760472"/>
            <a:ext cx="7391400" cy="4154984"/>
          </a:xfrm>
          <a:prstGeom prst="rect">
            <a:avLst/>
          </a:prstGeom>
          <a:noFill/>
        </p:spPr>
        <p:txBody>
          <a:bodyPr wrap="square" rtlCol="0">
            <a:spAutoFit/>
          </a:bodyPr>
          <a:lstStyle/>
          <a:p>
            <a:pPr algn="l" eaLnBrk="0" hangingPunct="0"/>
            <a:r>
              <a:rPr lang="en-US" sz="2400" u="sng" dirty="0">
                <a:solidFill>
                  <a:srgbClr val="FFFFFF"/>
                </a:solidFill>
                <a:latin typeface="Times" charset="0"/>
              </a:rPr>
              <a:t>Reality</a:t>
            </a:r>
            <a:r>
              <a:rPr lang="en-US" sz="2400" b="0" dirty="0">
                <a:solidFill>
                  <a:srgbClr val="FFFFFF"/>
                </a:solidFill>
                <a:latin typeface="Times" charset="0"/>
              </a:rPr>
              <a:t>:</a:t>
            </a:r>
          </a:p>
          <a:p>
            <a:pPr lvl="1" algn="l" eaLnBrk="0" hangingPunct="0"/>
            <a:r>
              <a:rPr lang="en-US" sz="2400" b="0" dirty="0">
                <a:solidFill>
                  <a:srgbClr val="FFFFFF"/>
                </a:solidFill>
                <a:latin typeface="Times" charset="0"/>
              </a:rPr>
              <a:t>OE: Objective existence</a:t>
            </a:r>
          </a:p>
          <a:p>
            <a:pPr lvl="1" algn="l" eaLnBrk="0" hangingPunct="0"/>
            <a:r>
              <a:rPr lang="en-US" sz="2400" b="0" dirty="0">
                <a:solidFill>
                  <a:srgbClr val="FFFFFF"/>
                </a:solidFill>
                <a:latin typeface="Times" charset="0"/>
              </a:rPr>
              <a:t>OR: Objective relevance</a:t>
            </a:r>
          </a:p>
          <a:p>
            <a:pPr algn="l" eaLnBrk="0" hangingPunct="0"/>
            <a:endParaRPr lang="en-US" sz="2400" b="0" dirty="0">
              <a:solidFill>
                <a:srgbClr val="FFFFFF"/>
              </a:solidFill>
              <a:latin typeface="Times" charset="0"/>
            </a:endParaRPr>
          </a:p>
          <a:p>
            <a:pPr lvl="5" defTabSz="457200"/>
            <a:r>
              <a:rPr lang="en-US" sz="2400" u="sng" dirty="0">
                <a:solidFill>
                  <a:srgbClr val="FFFFFF"/>
                </a:solidFill>
                <a:latin typeface="Times" charset="0"/>
              </a:rPr>
              <a:t>Representation</a:t>
            </a:r>
            <a:r>
              <a:rPr lang="en-US" sz="2400" b="0" dirty="0">
                <a:solidFill>
                  <a:srgbClr val="FFFFFF"/>
                </a:solidFill>
                <a:latin typeface="Times" charset="0"/>
              </a:rPr>
              <a:t>:</a:t>
            </a:r>
          </a:p>
          <a:p>
            <a:pPr lvl="6" defTabSz="457200"/>
            <a:r>
              <a:rPr lang="en-US" sz="2400" b="0" dirty="0">
                <a:solidFill>
                  <a:srgbClr val="FFFFFF"/>
                </a:solidFill>
                <a:latin typeface="Times" charset="0"/>
              </a:rPr>
              <a:t>BE: Author’s belief in existence</a:t>
            </a:r>
          </a:p>
          <a:p>
            <a:pPr lvl="6" defTabSz="457200"/>
            <a:r>
              <a:rPr lang="en-US" sz="2400" b="0" dirty="0">
                <a:solidFill>
                  <a:srgbClr val="FFFFFF"/>
                </a:solidFill>
                <a:latin typeface="Times" charset="0"/>
              </a:rPr>
              <a:t>BR: Author’s belief in relevance</a:t>
            </a:r>
          </a:p>
          <a:p>
            <a:pPr lvl="5" defTabSz="457200"/>
            <a:endParaRPr lang="en-US" sz="2400" b="0" dirty="0">
              <a:solidFill>
                <a:srgbClr val="FFFFFF"/>
              </a:solidFill>
              <a:latin typeface="Times" charset="0"/>
            </a:endParaRPr>
          </a:p>
          <a:p>
            <a:pPr lvl="7" defTabSz="457200"/>
            <a:r>
              <a:rPr lang="en-US" sz="2400" b="0" dirty="0">
                <a:solidFill>
                  <a:srgbClr val="FFFFFF"/>
                </a:solidFill>
                <a:latin typeface="Times" charset="0"/>
              </a:rPr>
              <a:t>IE: Author’s intended encoding</a:t>
            </a:r>
          </a:p>
          <a:p>
            <a:pPr lvl="7" defTabSz="457200"/>
            <a:r>
              <a:rPr lang="en-US" sz="2400" b="0" dirty="0">
                <a:solidFill>
                  <a:srgbClr val="FFFFFF"/>
                </a:solidFill>
                <a:latin typeface="Times" charset="0"/>
              </a:rPr>
              <a:t>TR: Type of reference</a:t>
            </a:r>
          </a:p>
          <a:p>
            <a:pPr lvl="7" defTabSz="457200"/>
            <a:r>
              <a:rPr lang="en-US" sz="2400" b="0" dirty="0">
                <a:solidFill>
                  <a:srgbClr val="FFFFFF"/>
                </a:solidFill>
                <a:latin typeface="Times" charset="0"/>
              </a:rPr>
              <a:t>ME: Magnitude of error</a:t>
            </a:r>
          </a:p>
        </p:txBody>
      </p:sp>
      <p:sp>
        <p:nvSpPr>
          <p:cNvPr id="2" name="Rectangle 1"/>
          <p:cNvSpPr/>
          <p:nvPr/>
        </p:nvSpPr>
        <p:spPr>
          <a:xfrm>
            <a:off x="-76200" y="6080760"/>
            <a:ext cx="4572000" cy="738664"/>
          </a:xfrm>
          <a:prstGeom prst="rect">
            <a:avLst/>
          </a:prstGeom>
        </p:spPr>
        <p:txBody>
          <a:bodyPr>
            <a:spAutoFit/>
          </a:bodyPr>
          <a:lstStyle/>
          <a:p>
            <a:pPr marL="55563" indent="0"/>
            <a:r>
              <a:rPr lang="en-US" sz="1050" b="0" kern="0" dirty="0" err="1">
                <a:solidFill>
                  <a:schemeClr val="bg1"/>
                </a:solidFill>
              </a:rPr>
              <a:t>Seppãlã</a:t>
            </a:r>
            <a:r>
              <a:rPr lang="en-US" sz="1050" b="0" kern="0" dirty="0">
                <a:solidFill>
                  <a:schemeClr val="bg1"/>
                </a:solidFill>
              </a:rPr>
              <a:t> S, Smith B, Ceusters W. </a:t>
            </a:r>
            <a:r>
              <a:rPr lang="en-US" sz="1050" b="0" i="1" kern="0" dirty="0">
                <a:solidFill>
                  <a:schemeClr val="bg1"/>
                </a:solidFill>
              </a:rPr>
              <a:t>Applying the realism-based ontology versioning method for tracking changes in the Basic Formal Ontology</a:t>
            </a:r>
            <a:r>
              <a:rPr lang="en-US" sz="1050" b="0" kern="0" dirty="0">
                <a:solidFill>
                  <a:schemeClr val="bg1"/>
                </a:solidFill>
              </a:rPr>
              <a:t>. Formal Ontology in Information Systems. Proceedings of the Eight International Conference (FOIS 2014), Amsterdam: IOS Press, 2014;:227-240.</a:t>
            </a:r>
          </a:p>
        </p:txBody>
      </p:sp>
    </p:spTree>
    <p:extLst>
      <p:ext uri="{BB962C8B-B14F-4D97-AF65-F5344CB8AC3E}">
        <p14:creationId xmlns:p14="http://schemas.microsoft.com/office/powerpoint/2010/main" val="19666047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use of Referent Tracking</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Above all:</a:t>
            </a:r>
          </a:p>
          <a:p>
            <a:pPr lvl="1">
              <a:buFont typeface="Arial" panose="020B0604020202020204" pitchFamily="34" charset="0"/>
              <a:buChar char="•"/>
            </a:pPr>
            <a:r>
              <a:rPr lang="en-US" dirty="0"/>
              <a:t>Representation of what is the case for particulars in some portion of reality:</a:t>
            </a:r>
          </a:p>
          <a:p>
            <a:pPr lvl="2">
              <a:buFont typeface="Arial" panose="020B0604020202020204" pitchFamily="34" charset="0"/>
              <a:buChar char="•"/>
            </a:pPr>
            <a:r>
              <a:rPr lang="en-US" dirty="0"/>
              <a:t>Electronic healthcare systems</a:t>
            </a:r>
          </a:p>
          <a:p>
            <a:pPr lvl="2">
              <a:buFont typeface="Arial" panose="020B0604020202020204" pitchFamily="34" charset="0"/>
              <a:buChar char="•"/>
            </a:pPr>
            <a:r>
              <a:rPr lang="en-US" dirty="0"/>
              <a:t>Gazetteers</a:t>
            </a:r>
          </a:p>
          <a:p>
            <a:pPr lvl="2">
              <a:buFont typeface="Arial" panose="020B0604020202020204" pitchFamily="34" charset="0"/>
              <a:buChar char="•"/>
            </a:pPr>
            <a:r>
              <a:rPr lang="en-US" dirty="0"/>
              <a:t>Product or system maintenance systems.</a:t>
            </a:r>
          </a:p>
          <a:p>
            <a:pPr lvl="1">
              <a:buFont typeface="Arial" panose="020B0604020202020204" pitchFamily="34" charset="0"/>
              <a:buChar char="•"/>
            </a:pPr>
            <a:endParaRPr lang="en-US" dirty="0"/>
          </a:p>
          <a:p>
            <a:pPr>
              <a:buFont typeface="Arial" panose="020B0604020202020204" pitchFamily="34" charset="0"/>
              <a:buChar char="•"/>
            </a:pPr>
            <a:r>
              <a:rPr lang="en-US" dirty="0"/>
              <a:t>But also:</a:t>
            </a:r>
          </a:p>
          <a:p>
            <a:pPr lvl="1">
              <a:buFont typeface="Arial" panose="020B0604020202020204" pitchFamily="34" charset="0"/>
              <a:buChar char="•"/>
            </a:pPr>
            <a:r>
              <a:rPr lang="en-US" dirty="0"/>
              <a:t>As an aid to build application ontologies.</a:t>
            </a:r>
          </a:p>
          <a:p>
            <a:pPr lvl="1">
              <a:buFont typeface="Arial" panose="020B0604020202020204" pitchFamily="34" charset="0"/>
              <a:buChar char="•"/>
            </a:pPr>
            <a:endParaRPr lang="en-US" dirty="0"/>
          </a:p>
          <a:p>
            <a:pPr>
              <a:buFont typeface="Arial" panose="020B0604020202020204" pitchFamily="34" charset="0"/>
              <a:buChar char="•"/>
            </a:pPr>
            <a:r>
              <a:rPr lang="en-US" dirty="0"/>
              <a:t>Forces you to think better about temporal aspects!</a:t>
            </a:r>
          </a:p>
        </p:txBody>
      </p:sp>
    </p:spTree>
    <p:extLst>
      <p:ext uri="{BB962C8B-B14F-4D97-AF65-F5344CB8AC3E}">
        <p14:creationId xmlns:p14="http://schemas.microsoft.com/office/powerpoint/2010/main" val="24615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a:xfrm>
            <a:off x="0" y="762000"/>
            <a:ext cx="9144000" cy="762000"/>
          </a:xfrm>
        </p:spPr>
        <p:txBody>
          <a:bodyPr/>
          <a:lstStyle/>
          <a:p>
            <a:r>
              <a:rPr lang="en-US" dirty="0"/>
              <a:t>Universals versus particulars: elucidations</a:t>
            </a:r>
          </a:p>
        </p:txBody>
      </p:sp>
      <p:graphicFrame>
        <p:nvGraphicFramePr>
          <p:cNvPr id="10" name="Table 9"/>
          <p:cNvGraphicFramePr>
            <a:graphicFrameLocks noGrp="1"/>
          </p:cNvGraphicFramePr>
          <p:nvPr>
            <p:extLst>
              <p:ext uri="{D42A27DB-BD31-4B8C-83A1-F6EECF244321}">
                <p14:modId xmlns:p14="http://schemas.microsoft.com/office/powerpoint/2010/main" val="2798590707"/>
              </p:ext>
            </p:extLst>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r>
                        <a:rPr lang="en-US" sz="2400" b="1" dirty="0">
                          <a:solidFill>
                            <a:schemeClr val="bg1"/>
                          </a:solidFill>
                        </a:rPr>
                        <a:t>Universals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5" name="Rectangle 4"/>
          <p:cNvSpPr/>
          <p:nvPr/>
        </p:nvSpPr>
        <p:spPr>
          <a:xfrm>
            <a:off x="2200275" y="2313653"/>
            <a:ext cx="677164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counterparts in reality of (some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the general terms used in the formulation of scientific theories </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5"/>
          <p:cNvSpPr/>
          <p:nvPr/>
        </p:nvSpPr>
        <p:spPr>
          <a:xfrm>
            <a:off x="2356717" y="4698682"/>
            <a:ext cx="6700923"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Specific individual entities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(entities that exist in space and time, carry identity and exist only once)</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2" name="Rectangle 11"/>
          <p:cNvSpPr/>
          <p:nvPr/>
        </p:nvSpPr>
        <p:spPr>
          <a:xfrm>
            <a:off x="86361" y="6520190"/>
            <a:ext cx="8981439" cy="26161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imes New Roman" pitchFamily="18" charset="0"/>
                <a:ea typeface="+mn-ea"/>
                <a:cs typeface="+mn-cs"/>
              </a:rPr>
              <a:t>Smith B, Ceusters W. Ontological Realism as a Methodology for Coordinated Evolution of Scientific Ontologies. Applied Ontology, 2010;5(3-4):139-188.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32021248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F23A-FBF2-4617-B19C-00E94A549A71}"/>
              </a:ext>
            </a:extLst>
          </p:cNvPr>
          <p:cNvSpPr>
            <a:spLocks noGrp="1"/>
          </p:cNvSpPr>
          <p:nvPr>
            <p:ph type="title"/>
          </p:nvPr>
        </p:nvSpPr>
        <p:spPr/>
        <p:txBody>
          <a:bodyPr/>
          <a:lstStyle/>
          <a:p>
            <a:r>
              <a:rPr lang="en-US" dirty="0"/>
              <a:t>Assignment A6 </a:t>
            </a:r>
            <a:r>
              <a:rPr lang="en-US" sz="2000" dirty="0"/>
              <a:t>(replacing A6 description in syllabus)</a:t>
            </a:r>
          </a:p>
        </p:txBody>
      </p:sp>
      <p:sp>
        <p:nvSpPr>
          <p:cNvPr id="3" name="Content Placeholder 2">
            <a:extLst>
              <a:ext uri="{FF2B5EF4-FFF2-40B4-BE49-F238E27FC236}">
                <a16:creationId xmlns:a16="http://schemas.microsoft.com/office/drawing/2014/main" id="{CF7C86F0-BF23-455A-A840-FF4AC73F3045}"/>
              </a:ext>
            </a:extLst>
          </p:cNvPr>
          <p:cNvSpPr>
            <a:spLocks noGrp="1"/>
          </p:cNvSpPr>
          <p:nvPr>
            <p:ph idx="1"/>
          </p:nvPr>
        </p:nvSpPr>
        <p:spPr/>
        <p:txBody>
          <a:bodyPr/>
          <a:lstStyle/>
          <a:p>
            <a:pPr>
              <a:buFont typeface="Arial" panose="020B0604020202020204" pitchFamily="34" charset="0"/>
              <a:buChar char="•"/>
            </a:pPr>
            <a:r>
              <a:rPr lang="en-US" dirty="0"/>
              <a:t>On the basis of the corrected A5 assignment:</a:t>
            </a:r>
          </a:p>
          <a:p>
            <a:pPr marL="914400" lvl="1" indent="-457200">
              <a:buFont typeface="+mj-lt"/>
              <a:buAutoNum type="arabicPeriod"/>
            </a:pPr>
            <a:r>
              <a:rPr lang="en-US" sz="1800" dirty="0"/>
              <a:t>Expand (when still needed) the BFO isa-taxonomy with all domain type-terms (after removing redundancies) you used in the relationships you crafted in A5.</a:t>
            </a:r>
          </a:p>
          <a:p>
            <a:pPr marL="914400" lvl="1" indent="-457200">
              <a:buFont typeface="+mj-lt"/>
              <a:buAutoNum type="arabicPeriod"/>
            </a:pPr>
            <a:r>
              <a:rPr lang="en-US" sz="1800" dirty="0"/>
              <a:t>Introduce for each remaining domain type-term a unique particular.</a:t>
            </a:r>
          </a:p>
          <a:p>
            <a:pPr marL="914400" lvl="1" indent="-457200">
              <a:buFont typeface="+mj-lt"/>
              <a:buAutoNum type="arabicPeriod"/>
            </a:pPr>
            <a:r>
              <a:rPr lang="en-US" sz="1800" dirty="0"/>
              <a:t>Find and describe a scenario that relates most of these particulars to each other or to type-terms, thereby following the RT-methodology. Use only relations defined in BFO-2020-text.pdf, or new relations appropriately defined using the same principles.</a:t>
            </a:r>
          </a:p>
          <a:p>
            <a:pPr marL="914400" lvl="1" indent="-457200">
              <a:buFont typeface="+mj-lt"/>
              <a:buAutoNum type="arabicPeriod"/>
            </a:pPr>
            <a:r>
              <a:rPr lang="en-US" sz="1800" dirty="0"/>
              <a:t>Use the relationships which share a particular to improve the definitions for the domain type-terms that are instantiated by them.</a:t>
            </a:r>
          </a:p>
          <a:p>
            <a:pPr>
              <a:buFont typeface="Arial" panose="020B0604020202020204" pitchFamily="34" charset="0"/>
              <a:buChar char="•"/>
            </a:pPr>
            <a:r>
              <a:rPr lang="en-US" sz="1800" dirty="0"/>
              <a:t>Do this as explained in the demo during class.</a:t>
            </a:r>
          </a:p>
          <a:p>
            <a:pPr>
              <a:buFont typeface="Arial" panose="020B0604020202020204" pitchFamily="34" charset="0"/>
              <a:buChar char="•"/>
            </a:pPr>
            <a:r>
              <a:rPr lang="en-US" sz="1800" dirty="0"/>
              <a:t>Upload as usual with proper filename to UB-Box.</a:t>
            </a:r>
          </a:p>
          <a:p>
            <a:pPr>
              <a:buFont typeface="Arial" panose="020B0604020202020204" pitchFamily="34" charset="0"/>
              <a:buChar char="•"/>
            </a:pPr>
            <a:r>
              <a:rPr lang="en-US" sz="1800" dirty="0"/>
              <a:t>Due date: </a:t>
            </a:r>
            <a:r>
              <a:rPr lang="en-US" sz="1800" b="1" dirty="0">
                <a:solidFill>
                  <a:srgbClr val="FFFF00"/>
                </a:solidFill>
              </a:rPr>
              <a:t>Oct 13 – noon</a:t>
            </a:r>
            <a:r>
              <a:rPr lang="en-US" sz="1800"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8447712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2A97-C48B-47C6-A956-0C5B4F6E2B86}"/>
              </a:ext>
            </a:extLst>
          </p:cNvPr>
          <p:cNvSpPr>
            <a:spLocks noGrp="1"/>
          </p:cNvSpPr>
          <p:nvPr>
            <p:ph type="title"/>
          </p:nvPr>
        </p:nvSpPr>
        <p:spPr/>
        <p:txBody>
          <a:bodyPr/>
          <a:lstStyle/>
          <a:p>
            <a:r>
              <a:rPr lang="en-US" dirty="0"/>
              <a:t>Scenario for Sebastian</a:t>
            </a:r>
          </a:p>
        </p:txBody>
      </p:sp>
      <p:sp>
        <p:nvSpPr>
          <p:cNvPr id="3" name="Content Placeholder 2">
            <a:extLst>
              <a:ext uri="{FF2B5EF4-FFF2-40B4-BE49-F238E27FC236}">
                <a16:creationId xmlns:a16="http://schemas.microsoft.com/office/drawing/2014/main" id="{BECAF56A-E4FD-43A4-9039-711233E3BAD3}"/>
              </a:ext>
            </a:extLst>
          </p:cNvPr>
          <p:cNvSpPr>
            <a:spLocks noGrp="1"/>
          </p:cNvSpPr>
          <p:nvPr>
            <p:ph idx="1"/>
          </p:nvPr>
        </p:nvSpPr>
        <p:spPr/>
        <p:txBody>
          <a:bodyPr/>
          <a:lstStyle/>
          <a:p>
            <a:r>
              <a:rPr lang="en-US" dirty="0"/>
              <a:t>John is a new patient of Dr. Adam. Upon arrival at Adam’s practice, John filled out a health questionnaire. He answered one of the questions about prior diagnoses by stating he was diagnosed with Fever of Unknown Origin (FUO).  Adam brings John to his clinical exam room where he measured John’s temperature by putting a thermometer under John’s left armpit. After reading the result, he writes down ‘body temperature = 97 degree F’.</a:t>
            </a:r>
          </a:p>
        </p:txBody>
      </p:sp>
    </p:spTree>
    <p:extLst>
      <p:ext uri="{BB962C8B-B14F-4D97-AF65-F5344CB8AC3E}">
        <p14:creationId xmlns:p14="http://schemas.microsoft.com/office/powerpoint/2010/main" val="8740655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2F2C-39DB-42D0-8D1C-2DCC24E0EE26}"/>
              </a:ext>
            </a:extLst>
          </p:cNvPr>
          <p:cNvSpPr>
            <a:spLocks noGrp="1"/>
          </p:cNvSpPr>
          <p:nvPr>
            <p:ph type="title"/>
          </p:nvPr>
        </p:nvSpPr>
        <p:spPr/>
        <p:txBody>
          <a:bodyPr/>
          <a:lstStyle/>
          <a:p>
            <a:r>
              <a:rPr lang="en-US" dirty="0"/>
              <a:t>Scenario for Vida</a:t>
            </a:r>
          </a:p>
        </p:txBody>
      </p:sp>
      <p:sp>
        <p:nvSpPr>
          <p:cNvPr id="3" name="Content Placeholder 2">
            <a:extLst>
              <a:ext uri="{FF2B5EF4-FFF2-40B4-BE49-F238E27FC236}">
                <a16:creationId xmlns:a16="http://schemas.microsoft.com/office/drawing/2014/main" id="{E0F444D5-8EAC-4ABF-AEE3-6A357D5061A7}"/>
              </a:ext>
            </a:extLst>
          </p:cNvPr>
          <p:cNvSpPr>
            <a:spLocks noGrp="1"/>
          </p:cNvSpPr>
          <p:nvPr>
            <p:ph idx="1"/>
          </p:nvPr>
        </p:nvSpPr>
        <p:spPr/>
        <p:txBody>
          <a:bodyPr/>
          <a:lstStyle/>
          <a:p>
            <a:r>
              <a:rPr lang="en-US" dirty="0"/>
              <a:t>John is an ASD patient treated by Dr. Adam. Adam prescribes on Aug 1 2025 risperidone tablets. John is not happy with this additional burden in his life, but complies. Three months later, he visits Dr. Adam and reports that he started to gain weight one month after starting the treatment. Adam explains that weight gain is a known ADR and reports the incidence in the FAERS database. </a:t>
            </a:r>
          </a:p>
        </p:txBody>
      </p:sp>
    </p:spTree>
    <p:extLst>
      <p:ext uri="{BB962C8B-B14F-4D97-AF65-F5344CB8AC3E}">
        <p14:creationId xmlns:p14="http://schemas.microsoft.com/office/powerpoint/2010/main" val="41436381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93C8-5B9D-4A10-9165-062A1490D7D3}"/>
              </a:ext>
            </a:extLst>
          </p:cNvPr>
          <p:cNvSpPr>
            <a:spLocks noGrp="1"/>
          </p:cNvSpPr>
          <p:nvPr>
            <p:ph type="title"/>
          </p:nvPr>
        </p:nvSpPr>
        <p:spPr/>
        <p:txBody>
          <a:bodyPr/>
          <a:lstStyle/>
          <a:p>
            <a:r>
              <a:rPr lang="en-US" dirty="0"/>
              <a:t>Scenario for Gregory</a:t>
            </a:r>
          </a:p>
        </p:txBody>
      </p:sp>
      <p:sp>
        <p:nvSpPr>
          <p:cNvPr id="3" name="Content Placeholder 2">
            <a:extLst>
              <a:ext uri="{FF2B5EF4-FFF2-40B4-BE49-F238E27FC236}">
                <a16:creationId xmlns:a16="http://schemas.microsoft.com/office/drawing/2014/main" id="{D82366FA-EF1E-4481-9CE7-00F8FE330E2E}"/>
              </a:ext>
            </a:extLst>
          </p:cNvPr>
          <p:cNvSpPr>
            <a:spLocks noGrp="1"/>
          </p:cNvSpPr>
          <p:nvPr>
            <p:ph idx="1"/>
          </p:nvPr>
        </p:nvSpPr>
        <p:spPr/>
        <p:txBody>
          <a:bodyPr/>
          <a:lstStyle/>
          <a:p>
            <a:r>
              <a:rPr lang="en-US" dirty="0"/>
              <a:t>Two months after John enlisted for the Marines, he was deployed to Helmand where he suffered a compound open leg wound. After he was carried away on a stretcher and transported by ambulance to the nearby field hospital, Med Col. Adams judged him there to be eligible for limb saving surgery and ordered Med Capt. Smith to start anesthesia immediately.</a:t>
            </a:r>
          </a:p>
        </p:txBody>
      </p:sp>
    </p:spTree>
    <p:extLst>
      <p:ext uri="{BB962C8B-B14F-4D97-AF65-F5344CB8AC3E}">
        <p14:creationId xmlns:p14="http://schemas.microsoft.com/office/powerpoint/2010/main" val="19416259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4AD8-2B9D-4B9E-AB2B-1522331A506B}"/>
              </a:ext>
            </a:extLst>
          </p:cNvPr>
          <p:cNvSpPr>
            <a:spLocks noGrp="1"/>
          </p:cNvSpPr>
          <p:nvPr>
            <p:ph type="title"/>
          </p:nvPr>
        </p:nvSpPr>
        <p:spPr/>
        <p:txBody>
          <a:bodyPr/>
          <a:lstStyle/>
          <a:p>
            <a:r>
              <a:rPr lang="en-US" dirty="0"/>
              <a:t>Scenario for Lucille</a:t>
            </a:r>
          </a:p>
        </p:txBody>
      </p:sp>
      <p:sp>
        <p:nvSpPr>
          <p:cNvPr id="3" name="Content Placeholder 2">
            <a:extLst>
              <a:ext uri="{FF2B5EF4-FFF2-40B4-BE49-F238E27FC236}">
                <a16:creationId xmlns:a16="http://schemas.microsoft.com/office/drawing/2014/main" id="{D75BF751-30CE-459E-8F7F-5BC59F7FF6C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285661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B263-722B-4524-8BDE-C35C90915DD5}"/>
              </a:ext>
            </a:extLst>
          </p:cNvPr>
          <p:cNvSpPr>
            <a:spLocks noGrp="1"/>
          </p:cNvSpPr>
          <p:nvPr>
            <p:ph type="title"/>
          </p:nvPr>
        </p:nvSpPr>
        <p:spPr/>
        <p:txBody>
          <a:bodyPr/>
          <a:lstStyle/>
          <a:p>
            <a:r>
              <a:rPr lang="en-US" dirty="0"/>
              <a:t>Assessment for A6</a:t>
            </a:r>
          </a:p>
        </p:txBody>
      </p:sp>
      <p:sp>
        <p:nvSpPr>
          <p:cNvPr id="3" name="Content Placeholder 2">
            <a:extLst>
              <a:ext uri="{FF2B5EF4-FFF2-40B4-BE49-F238E27FC236}">
                <a16:creationId xmlns:a16="http://schemas.microsoft.com/office/drawing/2014/main" id="{717095D6-D5E3-499D-B1A5-F5FE532D66CB}"/>
              </a:ext>
            </a:extLst>
          </p:cNvPr>
          <p:cNvSpPr>
            <a:spLocks noGrp="1"/>
          </p:cNvSpPr>
          <p:nvPr>
            <p:ph idx="1"/>
          </p:nvPr>
        </p:nvSpPr>
        <p:spPr/>
        <p:txBody>
          <a:bodyPr/>
          <a:lstStyle/>
          <a:p>
            <a:pPr>
              <a:buFont typeface="Arial" panose="020B0604020202020204" pitchFamily="34" charset="0"/>
              <a:buChar char="•"/>
            </a:pPr>
            <a:r>
              <a:rPr lang="en-US" dirty="0"/>
              <a:t>A5 content appropriately covered: 10%</a:t>
            </a:r>
          </a:p>
          <a:p>
            <a:pPr>
              <a:buFont typeface="Arial" panose="020B0604020202020204" pitchFamily="34" charset="0"/>
              <a:buChar char="•"/>
            </a:pPr>
            <a:r>
              <a:rPr lang="en-US" dirty="0"/>
              <a:t>Domain type-terms correctly integrated in the BFO hierarchy: 10%</a:t>
            </a:r>
          </a:p>
          <a:p>
            <a:pPr>
              <a:buFont typeface="Arial" panose="020B0604020202020204" pitchFamily="34" charset="0"/>
              <a:buChar char="•"/>
            </a:pPr>
            <a:r>
              <a:rPr lang="en-US" dirty="0"/>
              <a:t>All relationships form ONE graph (i.e., all relationships must have at least one non-time particular that is also used in at least one other relationship.): 10%.</a:t>
            </a:r>
          </a:p>
          <a:p>
            <a:pPr>
              <a:buFont typeface="Arial" panose="020B0604020202020204" pitchFamily="34" charset="0"/>
              <a:buChar char="•"/>
            </a:pPr>
            <a:r>
              <a:rPr lang="en-US" dirty="0"/>
              <a:t>All relationships correctly used (i.e. (a) defined if not in BFO, (b) correct number and type of the arguments, (c) correct naming, … see A5 comments): 50% </a:t>
            </a:r>
          </a:p>
          <a:p>
            <a:pPr>
              <a:buFont typeface="Arial" panose="020B0604020202020204" pitchFamily="34" charset="0"/>
              <a:buChar char="•"/>
            </a:pPr>
            <a:r>
              <a:rPr lang="en-US" dirty="0"/>
              <a:t>Domain type-term definitions are Aristotelian and reflect the relationships crafted appropriately: 20%.</a:t>
            </a:r>
          </a:p>
        </p:txBody>
      </p:sp>
    </p:spTree>
    <p:extLst>
      <p:ext uri="{BB962C8B-B14F-4D97-AF65-F5344CB8AC3E}">
        <p14:creationId xmlns:p14="http://schemas.microsoft.com/office/powerpoint/2010/main" val="24114117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CFAF-CB33-44F1-B2B0-789406427777}"/>
              </a:ext>
            </a:extLst>
          </p:cNvPr>
          <p:cNvSpPr>
            <a:spLocks noGrp="1"/>
          </p:cNvSpPr>
          <p:nvPr>
            <p:ph type="title"/>
          </p:nvPr>
        </p:nvSpPr>
        <p:spPr/>
        <p:txBody>
          <a:bodyPr/>
          <a:lstStyle/>
          <a:p>
            <a:r>
              <a:rPr lang="en-US" dirty="0"/>
              <a:t>For next class suggested readings </a:t>
            </a:r>
            <a:br>
              <a:rPr lang="en-US" dirty="0"/>
            </a:br>
            <a:endParaRPr lang="en-US" dirty="0"/>
          </a:p>
        </p:txBody>
      </p:sp>
      <p:sp>
        <p:nvSpPr>
          <p:cNvPr id="3" name="Content Placeholder 2">
            <a:extLst>
              <a:ext uri="{FF2B5EF4-FFF2-40B4-BE49-F238E27FC236}">
                <a16:creationId xmlns:a16="http://schemas.microsoft.com/office/drawing/2014/main" id="{D4EE28AF-037B-468E-A928-9D7F09D83B85}"/>
              </a:ext>
            </a:extLst>
          </p:cNvPr>
          <p:cNvSpPr>
            <a:spLocks noGrp="1"/>
          </p:cNvSpPr>
          <p:nvPr>
            <p:ph idx="1"/>
          </p:nvPr>
        </p:nvSpPr>
        <p:spPr/>
        <p:txBody>
          <a:bodyPr/>
          <a:lstStyle/>
          <a:p>
            <a:pPr>
              <a:buFont typeface="Arial" panose="020B0604020202020204" pitchFamily="34" charset="0"/>
              <a:buChar char="•"/>
            </a:pPr>
            <a:r>
              <a:rPr lang="en-US" b="1" dirty="0"/>
              <a:t>R10 </a:t>
            </a:r>
            <a:r>
              <a:rPr lang="en-US" dirty="0"/>
              <a:t>Scheuermann, R.H., W. Ceusters, and B. Smith, </a:t>
            </a:r>
            <a:r>
              <a:rPr lang="en-US" i="1" dirty="0"/>
              <a:t>Toward an ontological treatment of disease and diagnosis. </a:t>
            </a:r>
            <a:r>
              <a:rPr lang="en-US" dirty="0"/>
              <a:t>Summit </a:t>
            </a:r>
            <a:r>
              <a:rPr lang="en-US" dirty="0" err="1"/>
              <a:t>Transl</a:t>
            </a:r>
            <a:r>
              <a:rPr lang="en-US" dirty="0"/>
              <a:t> </a:t>
            </a:r>
            <a:r>
              <a:rPr lang="en-US" dirty="0" err="1"/>
              <a:t>Bioinform</a:t>
            </a:r>
            <a:r>
              <a:rPr lang="en-US" dirty="0"/>
              <a:t>, 2009. </a:t>
            </a:r>
            <a:r>
              <a:rPr lang="en-US" b="1" dirty="0"/>
              <a:t>2009</a:t>
            </a:r>
            <a:r>
              <a:rPr lang="en-US" dirty="0"/>
              <a:t>: p. 116-20. [5] </a:t>
            </a:r>
          </a:p>
          <a:p>
            <a:pPr lvl="2">
              <a:buFont typeface="Arial" panose="020B0604020202020204" pitchFamily="34" charset="0"/>
              <a:buChar char="•"/>
            </a:pPr>
            <a:r>
              <a:rPr lang="en-US" dirty="0">
                <a:hlinkClick r:id="rId2"/>
              </a:rPr>
              <a:t>https://www.ncbi.nlm.nih.gov/pmc/articles/PMC3041577/</a:t>
            </a:r>
            <a:r>
              <a:rPr lang="en-US" dirty="0"/>
              <a:t>  </a:t>
            </a:r>
          </a:p>
          <a:p>
            <a:pPr lvl="2">
              <a:buFont typeface="Arial" panose="020B0604020202020204" pitchFamily="34" charset="0"/>
              <a:buChar char="•"/>
            </a:pPr>
            <a:endParaRPr lang="en-US" dirty="0"/>
          </a:p>
          <a:p>
            <a:pPr>
              <a:buFont typeface="Arial" panose="020B0604020202020204" pitchFamily="34" charset="0"/>
              <a:buChar char="•"/>
            </a:pPr>
            <a:r>
              <a:rPr lang="en-US" b="1" dirty="0"/>
              <a:t>R11 </a:t>
            </a:r>
            <a:r>
              <a:rPr lang="en-US" dirty="0"/>
              <a:t>Smith, B. and W. Ceusters. </a:t>
            </a:r>
            <a:r>
              <a:rPr lang="en-US" i="1" dirty="0"/>
              <a:t>Aboutness: Towards foundations for the information artifact ontology</a:t>
            </a:r>
            <a:r>
              <a:rPr lang="en-US" dirty="0"/>
              <a:t>. in </a:t>
            </a:r>
            <a:r>
              <a:rPr lang="en-US" i="1" dirty="0"/>
              <a:t>CEUR Workshop Proceedings</a:t>
            </a:r>
            <a:r>
              <a:rPr lang="en-US" dirty="0"/>
              <a:t>. 2015. [6] </a:t>
            </a:r>
          </a:p>
          <a:p>
            <a:pPr lvl="2">
              <a:buFont typeface="Arial" panose="020B0604020202020204" pitchFamily="34" charset="0"/>
              <a:buChar char="•"/>
            </a:pPr>
            <a:r>
              <a:rPr lang="en-US" dirty="0">
                <a:hlinkClick r:id="rId3"/>
              </a:rPr>
              <a:t>http://ceur-ws.org/Vol-1515/regular10.pdf</a:t>
            </a:r>
            <a:r>
              <a:rPr lang="en-US" dirty="0"/>
              <a:t>  </a:t>
            </a:r>
          </a:p>
        </p:txBody>
      </p:sp>
    </p:spTree>
    <p:extLst>
      <p:ext uri="{BB962C8B-B14F-4D97-AF65-F5344CB8AC3E}">
        <p14:creationId xmlns:p14="http://schemas.microsoft.com/office/powerpoint/2010/main" val="175554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p:txBody>
          <a:bodyPr/>
          <a:lstStyle/>
          <a:p>
            <a:r>
              <a:rPr lang="en-US" dirty="0"/>
              <a:t>Universals versus particulars:</a:t>
            </a:r>
            <a:br>
              <a:rPr lang="en-US" dirty="0"/>
            </a:br>
            <a:r>
              <a:rPr lang="en-US" sz="2400" dirty="0"/>
              <a:t>no universal is or can become a particular or vice versa</a:t>
            </a:r>
            <a:endParaRPr lang="en-US" altLang="en-US" sz="2400" dirty="0"/>
          </a:p>
        </p:txBody>
      </p:sp>
      <p:sp>
        <p:nvSpPr>
          <p:cNvPr id="75781" name="AutoShape 5"/>
          <p:cNvSpPr>
            <a:spLocks noChangeArrowheads="1"/>
          </p:cNvSpPr>
          <p:nvPr/>
        </p:nvSpPr>
        <p:spPr bwMode="auto">
          <a:xfrm>
            <a:off x="3337482" y="2463800"/>
            <a:ext cx="2850039"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some universal</a:t>
            </a:r>
          </a:p>
        </p:txBody>
      </p:sp>
      <p:sp>
        <p:nvSpPr>
          <p:cNvPr id="75784"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75785" name="Group 9"/>
          <p:cNvGrpSpPr>
            <a:grpSpLocks/>
          </p:cNvGrpSpPr>
          <p:nvPr/>
        </p:nvGrpSpPr>
        <p:grpSpPr bwMode="auto">
          <a:xfrm>
            <a:off x="228600" y="4444999"/>
            <a:ext cx="2362200" cy="2032001"/>
            <a:chOff x="144" y="3120"/>
            <a:chExt cx="814" cy="2111"/>
          </a:xfrm>
        </p:grpSpPr>
        <p:sp>
          <p:nvSpPr>
            <p:cNvPr id="75788" name="Text Box 10"/>
            <p:cNvSpPr txBox="1">
              <a:spLocks noChangeArrowheads="1"/>
            </p:cNvSpPr>
            <p:nvPr/>
          </p:nvSpPr>
          <p:spPr bwMode="auto">
            <a:xfrm>
              <a:off x="144" y="3312"/>
              <a:ext cx="814"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entities on either site cannot ‘cross’ this boundary</a:t>
              </a:r>
            </a:p>
          </p:txBody>
        </p:sp>
        <p:sp>
          <p:nvSpPr>
            <p:cNvPr id="75789" name="Line 11"/>
            <p:cNvSpPr>
              <a:spLocks noChangeShapeType="1"/>
            </p:cNvSpPr>
            <p:nvPr/>
          </p:nvSpPr>
          <p:spPr bwMode="auto">
            <a:xfrm flipV="1">
              <a:off x="624" y="3120"/>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75780" name="Text Box 4"/>
          <p:cNvSpPr txBox="1">
            <a:spLocks noChangeArrowheads="1"/>
          </p:cNvSpPr>
          <p:nvPr/>
        </p:nvSpPr>
        <p:spPr bwMode="auto">
          <a:xfrm>
            <a:off x="3294063" y="5511800"/>
            <a:ext cx="2936875" cy="588963"/>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some particular</a:t>
            </a:r>
          </a:p>
        </p:txBody>
      </p:sp>
      <p:grpSp>
        <p:nvGrpSpPr>
          <p:cNvPr id="4" name="Group 3"/>
          <p:cNvGrpSpPr/>
          <p:nvPr/>
        </p:nvGrpSpPr>
        <p:grpSpPr>
          <a:xfrm>
            <a:off x="4745710" y="3110786"/>
            <a:ext cx="1633782" cy="2401014"/>
            <a:chOff x="4745710" y="3110786"/>
            <a:chExt cx="1633782" cy="2401014"/>
          </a:xfrm>
        </p:grpSpPr>
        <p:sp>
          <p:nvSpPr>
            <p:cNvPr id="75782" name="Text Box 6"/>
            <p:cNvSpPr txBox="1">
              <a:spLocks noChangeArrowheads="1"/>
            </p:cNvSpPr>
            <p:nvPr/>
          </p:nvSpPr>
          <p:spPr bwMode="auto">
            <a:xfrm>
              <a:off x="4745710" y="4064000"/>
              <a:ext cx="1633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instanceOf</a:t>
              </a:r>
              <a:r>
                <a:rPr kumimoji="0" lang="en-US"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t</a:t>
              </a:r>
            </a:p>
          </p:txBody>
        </p:sp>
        <p:cxnSp>
          <p:nvCxnSpPr>
            <p:cNvPr id="75783" name="AutoShape 7"/>
            <p:cNvCxnSpPr>
              <a:cxnSpLocks noChangeShapeType="1"/>
              <a:stCxn id="75780" idx="0"/>
              <a:endCxn id="75781" idx="2"/>
            </p:cNvCxnSpPr>
            <p:nvPr/>
          </p:nvCxnSpPr>
          <p:spPr bwMode="auto">
            <a:xfrm flipV="1">
              <a:off x="4762501" y="3110786"/>
              <a:ext cx="0" cy="2401014"/>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2" name="Slide Number Placeholder 1"/>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319774268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18949</TotalTime>
  <Words>5156</Words>
  <Application>Microsoft Office PowerPoint</Application>
  <PresentationFormat>On-screen Show (4:3)</PresentationFormat>
  <Paragraphs>1122</Paragraphs>
  <Slides>86</Slides>
  <Notes>18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86</vt:i4>
      </vt:variant>
    </vt:vector>
  </HeadingPairs>
  <TitlesOfParts>
    <vt:vector size="97" baseType="lpstr">
      <vt:lpstr>Batang</vt:lpstr>
      <vt:lpstr>Arial</vt:lpstr>
      <vt:lpstr>Calibri</vt:lpstr>
      <vt:lpstr>Georgia</vt:lpstr>
      <vt:lpstr>Times</vt:lpstr>
      <vt:lpstr>Times New Roman</vt:lpstr>
      <vt:lpstr>Trebuchet MS</vt:lpstr>
      <vt:lpstr>Verdana</vt:lpstr>
      <vt:lpstr>Office Theme</vt:lpstr>
      <vt:lpstr>2014-Indianapolis</vt:lpstr>
      <vt:lpstr>Photo Editor-foto</vt:lpstr>
      <vt:lpstr>BMI508 – Fall 2025 Introduction to Biomedical Ontology  Class 7 – Oct 8, 2025 Using Referent Tracking for  ontology development     </vt:lpstr>
      <vt:lpstr>Outline</vt:lpstr>
      <vt:lpstr>RT’s foundation: Ontological Realism: what it commits to.</vt:lpstr>
      <vt:lpstr>Ontological Realism: Basic Formal Ontology</vt:lpstr>
      <vt:lpstr>Basic Principles</vt:lpstr>
      <vt:lpstr>Referent Tracking has its basis in three distinctions made in Ontological Realism</vt:lpstr>
      <vt:lpstr>Referent Tracking has its basis in three distinctions made in Ontological Realism First distinction</vt:lpstr>
      <vt:lpstr>Universals versus particulars: elucidations</vt:lpstr>
      <vt:lpstr>Universals versus particulars: no universal is or can become a particular or vice versa</vt:lpstr>
      <vt:lpstr>Universals versus particulars every particular is an instance of at least one universal </vt:lpstr>
      <vt:lpstr>Universals versus particulars for every universal there is or has been at least one instance </vt:lpstr>
      <vt:lpstr>An ontology uses references to universals</vt:lpstr>
      <vt:lpstr>Referent Tracking is primarily about particulars</vt:lpstr>
      <vt:lpstr>Referent Tracking is primarily about particulars</vt:lpstr>
      <vt:lpstr>Referent Tracking is primarily about particulars</vt:lpstr>
      <vt:lpstr>RT / Ontology collaboration</vt:lpstr>
      <vt:lpstr>Importance of the particular/universal distinction (1)</vt:lpstr>
      <vt:lpstr>Importance of being clear</vt:lpstr>
      <vt:lpstr>Talking about particulars or types?</vt:lpstr>
      <vt:lpstr>Talking about particulars or types?</vt:lpstr>
      <vt:lpstr>Importance of the particular/universal distinction (2)</vt:lpstr>
      <vt:lpstr>How to analyze these assertions?</vt:lpstr>
      <vt:lpstr>‘ … bruxism is a behavior …’</vt:lpstr>
      <vt:lpstr>‘ … bruxism is a behavior …’ (1)</vt:lpstr>
      <vt:lpstr>‘ … bruxism is a behavior …’ (2)</vt:lpstr>
      <vt:lpstr>‘ … bruxism is a behavior …’ ‘Bruxism is a continuously distributed behavior’  (1)</vt:lpstr>
      <vt:lpstr>‘ … bruxism is a behavior …’ ‘Bruxism is a continuously distributed behavior’ (2)</vt:lpstr>
      <vt:lpstr>‘ … bruxism is a behavior …’ ‘Bruxism is a continuously distributed behavior’ (3)</vt:lpstr>
      <vt:lpstr>‘ … bruxism is a behavior …’ ‘Bruxism is a continuously distributed behavior’  (4)</vt:lpstr>
      <vt:lpstr>A universal whose particulars ‘are distributed over a continuum’</vt:lpstr>
      <vt:lpstr>A universal whose particulars ‘are distributed over a continuum’</vt:lpstr>
      <vt:lpstr>A universal whose particulars ‘are distributed over a continuum’</vt:lpstr>
      <vt:lpstr>Similarly</vt:lpstr>
      <vt:lpstr>Similarly</vt:lpstr>
      <vt:lpstr>Importance of the particular/universal distinction (3)</vt:lpstr>
      <vt:lpstr>PowerPoint Presentation</vt:lpstr>
      <vt:lpstr>PowerPoint Presentation</vt:lpstr>
      <vt:lpstr>RT interpretation of ‘diagnoses’ in EHRs</vt:lpstr>
      <vt:lpstr>The consequence: several ambiguities!</vt:lpstr>
      <vt:lpstr>Focus of Referent Tracking (1)</vt:lpstr>
      <vt:lpstr>Focus of Referent Tracking (1)</vt:lpstr>
      <vt:lpstr>RT interpretation of ‘diagnoses’ in EHRs</vt:lpstr>
      <vt:lpstr>Universals versus particulars: a sad example</vt:lpstr>
      <vt:lpstr>Solution: use IUIs to denote particulars</vt:lpstr>
      <vt:lpstr>Key RT mechanism: IUI assignment</vt:lpstr>
      <vt:lpstr>Criteria for IUI assignment</vt:lpstr>
      <vt:lpstr>IUI</vt:lpstr>
      <vt:lpstr>Codes for ‘types’ AND identifiers for instances … one of a few possibilities</vt:lpstr>
      <vt:lpstr>Referent Tracking has its basis in three distinctions made in Ontological Realism  Second distinction</vt:lpstr>
      <vt:lpstr>Continuants  Occurrents (1)</vt:lpstr>
      <vt:lpstr>Continuants  Occurrents (2)</vt:lpstr>
      <vt:lpstr>NEVER FORGET!</vt:lpstr>
      <vt:lpstr>Importance of time indexing</vt:lpstr>
      <vt:lpstr>Importance of time indexing (1)</vt:lpstr>
      <vt:lpstr>Importance of time indexing (2)</vt:lpstr>
      <vt:lpstr>Importance of time indexing (3)</vt:lpstr>
      <vt:lpstr>Would this work?</vt:lpstr>
      <vt:lpstr>NO !!!  Occurrents never change type !!!</vt:lpstr>
      <vt:lpstr>Referent Tracking has its basis in three distinctions made in Ontological Realism  Third distinction</vt:lpstr>
      <vt:lpstr>Representing portions of reality through Referent Tracking assertions</vt:lpstr>
      <vt:lpstr>Focus of Referent Tracking (2)</vt:lpstr>
      <vt:lpstr>Reality                        representation</vt:lpstr>
      <vt:lpstr>Reality    through    representation</vt:lpstr>
      <vt:lpstr>Reality         and       representation  (1)</vt:lpstr>
      <vt:lpstr>Reality         and       representation  (2)</vt:lpstr>
      <vt:lpstr>Basic Referent Tracking Assertion</vt:lpstr>
      <vt:lpstr>Reality    through    representation  (3)</vt:lpstr>
      <vt:lpstr>Basic Referent Tracking Assertions</vt:lpstr>
      <vt:lpstr>Simple RT-compatible assertions (BFO2020)</vt:lpstr>
      <vt:lpstr>‘#n’:  (globally) singularly unique identifiers</vt:lpstr>
      <vt:lpstr>‘tn’:  (globally) unique identifiers</vt:lpstr>
      <vt:lpstr>Capacities for reasoners</vt:lpstr>
      <vt:lpstr>Referent tracking assertions are real</vt:lpstr>
      <vt:lpstr>Referent Tracking System Components</vt:lpstr>
      <vt:lpstr>Essentials of Referent Tracking  </vt:lpstr>
      <vt:lpstr>Towards formalization: RT tuple types</vt:lpstr>
      <vt:lpstr>D-tuples:  Validity and availability of information </vt:lpstr>
      <vt:lpstr>Error types for representations in RTS</vt:lpstr>
      <vt:lpstr>Summary: use of Referent Tracking</vt:lpstr>
      <vt:lpstr>Assignment A6 (replacing A6 description in syllabus)</vt:lpstr>
      <vt:lpstr>Scenario for Sebastian</vt:lpstr>
      <vt:lpstr>Scenario for Vida</vt:lpstr>
      <vt:lpstr>Scenario for Gregory</vt:lpstr>
      <vt:lpstr>Scenario for Lucille</vt:lpstr>
      <vt:lpstr>Assessment for A6</vt:lpstr>
      <vt:lpstr>For next class suggested readings  </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cp:lastModifiedBy>
  <cp:revision>533</cp:revision>
  <dcterms:created xsi:type="dcterms:W3CDTF">2011-06-07T20:07:59Z</dcterms:created>
  <dcterms:modified xsi:type="dcterms:W3CDTF">2025-10-14T17:13:12Z</dcterms:modified>
</cp:coreProperties>
</file>